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26"/>
  </p:notesMasterIdLst>
  <p:sldIdLst>
    <p:sldId id="287" r:id="rId2"/>
    <p:sldId id="257" r:id="rId3"/>
    <p:sldId id="280" r:id="rId4"/>
    <p:sldId id="286" r:id="rId5"/>
    <p:sldId id="263" r:id="rId6"/>
    <p:sldId id="284" r:id="rId7"/>
    <p:sldId id="266" r:id="rId8"/>
    <p:sldId id="267" r:id="rId9"/>
    <p:sldId id="259" r:id="rId10"/>
    <p:sldId id="260" r:id="rId11"/>
    <p:sldId id="261" r:id="rId12"/>
    <p:sldId id="273" r:id="rId13"/>
    <p:sldId id="276" r:id="rId14"/>
    <p:sldId id="274" r:id="rId15"/>
    <p:sldId id="275" r:id="rId16"/>
    <p:sldId id="277" r:id="rId17"/>
    <p:sldId id="269" r:id="rId18"/>
    <p:sldId id="278" r:id="rId19"/>
    <p:sldId id="270" r:id="rId20"/>
    <p:sldId id="271" r:id="rId21"/>
    <p:sldId id="282" r:id="rId22"/>
    <p:sldId id="272" r:id="rId23"/>
    <p:sldId id="283" r:id="rId24"/>
    <p:sldId id="288" r:id="rId2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81A6B2-90CD-4908-ABCB-08820F14E678}">
  <a:tblStyle styleId="{FD81A6B2-90CD-4908-ABCB-08820F14E678}"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DFD"/>
          </a:solidFill>
        </a:fill>
      </a:tcStyle>
    </a:wholeTbl>
    <a:band1H>
      <a:tcTxStyle/>
      <a:tcStyle>
        <a:tcBdr/>
        <a:fill>
          <a:solidFill>
            <a:srgbClr val="CDD8FB"/>
          </a:solidFill>
        </a:fill>
      </a:tcStyle>
    </a:band1H>
    <a:band2H>
      <a:tcTxStyle/>
      <a:tcStyle>
        <a:tcBdr/>
      </a:tcStyle>
    </a:band2H>
    <a:band1V>
      <a:tcTxStyle/>
      <a:tcStyle>
        <a:tcBdr/>
        <a:fill>
          <a:solidFill>
            <a:srgbClr val="CDD8FB"/>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99"/>
    <p:restoredTop sz="96327"/>
  </p:normalViewPr>
  <p:slideViewPr>
    <p:cSldViewPr snapToGrid="0">
      <p:cViewPr varScale="1">
        <p:scale>
          <a:sx n="116" d="100"/>
          <a:sy n="116" d="100"/>
        </p:scale>
        <p:origin x="96"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11.gif>
</file>

<file path=ppt/media/image12.jpeg>
</file>

<file path=ppt/media/image13.png>
</file>

<file path=ppt/media/image14.png>
</file>

<file path=ppt/media/image15.png>
</file>

<file path=ppt/media/image2.png>
</file>

<file path=ppt/media/image3.pn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02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 name="Google Shape;6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 name="Google Shape;7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d00062e0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 name="Google Shape;76;g2ed00062e0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23467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d00062e0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 name="Google Shape;76;g2ed00062e0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96679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d00062e0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 name="Google Shape;76;g2ed00062e0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173385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d00062e0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 name="Google Shape;76;g2ed00062e0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35961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d00062e0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 name="Google Shape;76;g2ed00062e0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31571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0" name="Google Shape;12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0" name="Google Shape;12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654511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6" name="Google Shape;12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6" name="Google Shape;4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2" name="Google Shape;132;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2" name="Google Shape;132;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54832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 name="Google Shape;139;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 name="Google Shape;139;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34621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 name="Google Shape;139;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25214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2" name="Google Shape;5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15147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050009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0" name="Google Shape;10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4" name="Google Shape;14;p2"/>
          <p:cNvPicPr preferRelativeResize="0"/>
          <p:nvPr/>
        </p:nvPicPr>
        <p:blipFill rotWithShape="1">
          <a:blip r:embed="rId2">
            <a:alphaModFix/>
          </a:blip>
          <a:srcRect/>
          <a:stretch/>
        </p:blipFill>
        <p:spPr>
          <a:xfrm>
            <a:off x="3463213" y="4730051"/>
            <a:ext cx="2217574" cy="3372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
        <p:cNvGrpSpPr/>
        <p:nvPr/>
      </p:nvGrpSpPr>
      <p:grpSpPr>
        <a:xfrm>
          <a:off x="0" y="0"/>
          <a:ext cx="0" cy="0"/>
          <a:chOff x="0" y="0"/>
          <a:chExt cx="0" cy="0"/>
        </a:xfrm>
      </p:grpSpPr>
      <p:sp>
        <p:nvSpPr>
          <p:cNvPr id="16" name="Google Shape;16;p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7" name="Google Shape;17;p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4"/>
          <p:cNvSpPr txBox="1">
            <a:spLocks noGrp="1"/>
          </p:cNvSpPr>
          <p:nvPr>
            <p:ph type="body" idx="1"/>
          </p:nvPr>
        </p:nvSpPr>
        <p:spPr>
          <a:xfrm>
            <a:off x="311700" y="1506800"/>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 name="Google Shape;21;p4"/>
          <p:cNvSpPr txBox="1">
            <a:spLocks noGrp="1"/>
          </p:cNvSpPr>
          <p:nvPr>
            <p:ph type="title"/>
          </p:nvPr>
        </p:nvSpPr>
        <p:spPr>
          <a:xfrm>
            <a:off x="391725" y="776500"/>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3" name="Google Shape;23;p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91725" y="776500"/>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3"/>
        <p:cNvGrpSpPr/>
        <p:nvPr/>
      </p:nvGrpSpPr>
      <p:grpSpPr>
        <a:xfrm>
          <a:off x="0" y="0"/>
          <a:ext cx="0" cy="0"/>
          <a:chOff x="0" y="0"/>
          <a:chExt cx="0" cy="0"/>
        </a:xfrm>
      </p:grpSpPr>
      <p:sp>
        <p:nvSpPr>
          <p:cNvPr id="34" name="Google Shape;34;p7"/>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35" name="Google Shape;35;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91725" y="934100"/>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5"/>
          <p:cNvSpPr txBox="1">
            <a:spLocks noGrp="1"/>
          </p:cNvSpPr>
          <p:nvPr>
            <p:ph type="body" idx="1"/>
          </p:nvPr>
        </p:nvSpPr>
        <p:spPr>
          <a:xfrm>
            <a:off x="253250" y="1857500"/>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8" name="Google Shape;28;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9" name="Google Shape;29;p5"/>
          <p:cNvPicPr preferRelativeResize="0"/>
          <p:nvPr/>
        </p:nvPicPr>
        <p:blipFill rotWithShape="1">
          <a:blip r:embed="rId2">
            <a:alphaModFix/>
          </a:blip>
          <a:srcRect/>
          <a:stretch/>
        </p:blipFill>
        <p:spPr>
          <a:xfrm>
            <a:off x="6983600" y="415175"/>
            <a:ext cx="1974051" cy="300175"/>
          </a:xfrm>
          <a:prstGeom prst="rect">
            <a:avLst/>
          </a:prstGeom>
          <a:noFill/>
          <a:ln>
            <a:noFill/>
          </a:ln>
        </p:spPr>
      </p:pic>
    </p:spTree>
    <p:extLst>
      <p:ext uri="{BB962C8B-B14F-4D97-AF65-F5344CB8AC3E}">
        <p14:creationId xmlns:p14="http://schemas.microsoft.com/office/powerpoint/2010/main" val="726558783"/>
      </p:ext>
    </p:extLst>
  </p:cSld>
  <p:clrMapOvr>
    <a:masterClrMapping/>
  </p:clrMapOvr>
  <p:extLst>
    <p:ext uri="{DCECCB84-F9BA-43D5-87BE-67443E8EF086}">
      <p15:sldGuideLst xmlns:p15="http://schemas.microsoft.com/office/powerpoint/2012/main">
        <p15:guide id="1" orient="horz" pos="413">
          <p15:clr>
            <a:srgbClr val="E46962"/>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91725" y="776500"/>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506800"/>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9" name="Google Shape;9;p1"/>
          <p:cNvPicPr preferRelativeResize="0"/>
          <p:nvPr/>
        </p:nvPicPr>
        <p:blipFill rotWithShape="1">
          <a:blip r:embed="rId9">
            <a:alphaModFix/>
          </a:blip>
          <a:srcRect/>
          <a:stretch/>
        </p:blipFill>
        <p:spPr>
          <a:xfrm>
            <a:off x="216000" y="216000"/>
            <a:ext cx="1507681" cy="64799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www.viewsonic.com/library/education/6-benefits-of-immersive-learning-with-the-metavers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hyperlink" Target="https://timesofindia.indiatimes.com/education/online-schooling/metaverse-opens-new-doors-to-online-education-but-is-india-ready/articleshow/94197823.cm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1.gif"/><Relationship Id="rId5" Type="http://schemas.openxmlformats.org/officeDocument/2006/relationships/hyperlink" Target="https://capsulesight.com/mixedreality/15-examples-of-the-use-of-mixed-reality-in-education/" TargetMode="External"/><Relationship Id="rId4" Type="http://schemas.openxmlformats.org/officeDocument/2006/relationships/hyperlink" Target="https://blog.google/products/google-ar-vr/adventures-abound-explore-google-expeditions-your-own/"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hyperlink" Target="https://www.geoweeknews.com/news/unity-reflect-brings-integration-and-real-time-collaboration-to-autodesk-revit" TargetMode="External"/><Relationship Id="rId4" Type="http://schemas.openxmlformats.org/officeDocument/2006/relationships/hyperlink" Target="https://www.microsoft.com/en-us/d/hololens-2/91pnzzznzwcp?activetab=pivot:overviewtab"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techfinitive.com/explainers/what-is-the-metaverse/"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hyperlink" Target="https://bernardmarr.com/how-will-the-metaverse-really-affect-busines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www.fxmweb.com/insights/the-metaverse-in-education-unlocking-immersive-learning-experience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3" name="object 2"/>
          <p:cNvSpPr txBox="1">
            <a:spLocks noChangeArrowheads="1"/>
          </p:cNvSpPr>
          <p:nvPr/>
        </p:nvSpPr>
        <p:spPr bwMode="auto">
          <a:xfrm>
            <a:off x="1070177" y="428145"/>
            <a:ext cx="7604747" cy="960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430" rIns="0" bIns="0">
            <a:spAutoFit/>
          </a:bodyPr>
          <a:lstStyle>
            <a:lvl1pPr marL="12700" eaLnBrk="0" hangingPunct="0">
              <a:spcBef>
                <a:spcPct val="20000"/>
              </a:spcBef>
              <a:tabLst>
                <a:tab pos="3514725" algn="l"/>
              </a:tabLst>
              <a:defRPr>
                <a:solidFill>
                  <a:schemeClr val="tx1"/>
                </a:solidFill>
                <a:latin typeface="Calibri" pitchFamily="34" charset="0"/>
                <a:ea typeface="ＭＳ Ｐゴシック" pitchFamily="34" charset="-128"/>
              </a:defRPr>
            </a:lvl1pPr>
            <a:lvl2pPr marL="742950" indent="-285750" eaLnBrk="0" hangingPunct="0">
              <a:spcBef>
                <a:spcPct val="20000"/>
              </a:spcBef>
              <a:tabLst>
                <a:tab pos="3514725" algn="l"/>
              </a:tabLst>
              <a:defRPr>
                <a:solidFill>
                  <a:schemeClr val="tx1"/>
                </a:solidFill>
                <a:latin typeface="Calibri" pitchFamily="34" charset="0"/>
                <a:ea typeface="ＭＳ Ｐゴシック" pitchFamily="34" charset="-128"/>
              </a:defRPr>
            </a:lvl2pPr>
            <a:lvl3pPr marL="1143000" indent="-228600" eaLnBrk="0" hangingPunct="0">
              <a:spcBef>
                <a:spcPct val="20000"/>
              </a:spcBef>
              <a:tabLst>
                <a:tab pos="3514725" algn="l"/>
              </a:tabLst>
              <a:defRPr>
                <a:solidFill>
                  <a:schemeClr val="tx1"/>
                </a:solidFill>
                <a:latin typeface="Calibri" pitchFamily="34" charset="0"/>
                <a:ea typeface="ＭＳ Ｐゴシック" pitchFamily="34" charset="-128"/>
              </a:defRPr>
            </a:lvl3pPr>
            <a:lvl4pPr marL="1600200" indent="-228600" eaLnBrk="0" hangingPunct="0">
              <a:spcBef>
                <a:spcPct val="20000"/>
              </a:spcBef>
              <a:tabLst>
                <a:tab pos="3514725" algn="l"/>
              </a:tabLst>
              <a:defRPr>
                <a:solidFill>
                  <a:schemeClr val="tx1"/>
                </a:solidFill>
                <a:latin typeface="Calibri" pitchFamily="34" charset="0"/>
                <a:ea typeface="ＭＳ Ｐゴシック" pitchFamily="34" charset="-128"/>
              </a:defRPr>
            </a:lvl4pPr>
            <a:lvl5pPr marL="2057400" indent="-228600" eaLnBrk="0" hangingPunct="0">
              <a:spcBef>
                <a:spcPct val="20000"/>
              </a:spcBef>
              <a:tabLst>
                <a:tab pos="3514725" algn="l"/>
              </a:tabLst>
              <a:defRPr>
                <a:solidFill>
                  <a:schemeClr val="tx1"/>
                </a:solidFill>
                <a:latin typeface="Calibri" pitchFamily="34" charset="0"/>
                <a:ea typeface="ＭＳ Ｐゴシック" pitchFamily="34" charset="-128"/>
              </a:defRPr>
            </a:lvl5pPr>
            <a:lvl6pPr marL="25146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6pPr>
            <a:lvl7pPr marL="29718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7pPr>
            <a:lvl8pPr marL="34290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8pPr>
            <a:lvl9pPr marL="38862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9pPr>
          </a:lstStyle>
          <a:p>
            <a:pPr algn="ctr" eaLnBrk="1" hangingPunct="1">
              <a:spcBef>
                <a:spcPts val="88"/>
              </a:spcBef>
            </a:pPr>
            <a:r>
              <a:rPr lang="it-IT" altLang="en-US" sz="2000" b="1" dirty="0">
                <a:latin typeface="Times New Roman" panose="02020603050405020304" pitchFamily="18" charset="0"/>
                <a:cs typeface="Times New Roman" panose="02020603050405020304" pitchFamily="18" charset="0"/>
              </a:rPr>
              <a:t>Department of Master of Computer </a:t>
            </a:r>
            <a:r>
              <a:rPr lang="it-IT" altLang="en-US" sz="2000" b="1" dirty="0" smtClean="0">
                <a:latin typeface="Times New Roman" panose="02020603050405020304" pitchFamily="18" charset="0"/>
                <a:cs typeface="Times New Roman" panose="02020603050405020304" pitchFamily="18" charset="0"/>
              </a:rPr>
              <a:t>Applications</a:t>
            </a:r>
            <a:endParaRPr lang="en-US" altLang="en-US" sz="2000" b="1" dirty="0">
              <a:latin typeface="Times New Roman" panose="02020603050405020304" pitchFamily="18" charset="0"/>
              <a:cs typeface="Times New Roman" panose="02020603050405020304" pitchFamily="18" charset="0"/>
            </a:endParaRPr>
          </a:p>
          <a:p>
            <a:pPr algn="ctr" eaLnBrk="1" hangingPunct="1">
              <a:spcBef>
                <a:spcPts val="88"/>
              </a:spcBef>
            </a:pPr>
            <a:endParaRPr lang="en-US" altLang="en-US" sz="2000" b="1" dirty="0" smtClean="0">
              <a:latin typeface="Times New Roman" panose="02020603050405020304" pitchFamily="18" charset="0"/>
              <a:cs typeface="Times New Roman" panose="02020603050405020304" pitchFamily="18" charset="0"/>
            </a:endParaRPr>
          </a:p>
          <a:p>
            <a:pPr eaLnBrk="1" hangingPunct="1">
              <a:spcBef>
                <a:spcPts val="88"/>
              </a:spcBef>
            </a:pPr>
            <a:r>
              <a:rPr lang="en-US" altLang="en-US" sz="2000" b="1" dirty="0">
                <a:latin typeface="Times New Roman" panose="02020603050405020304" pitchFamily="18" charset="0"/>
                <a:cs typeface="Times New Roman" panose="02020603050405020304" pitchFamily="18" charset="0"/>
              </a:rPr>
              <a:t> </a:t>
            </a:r>
            <a:r>
              <a:rPr lang="en-US" altLang="en-US" sz="2000" b="1" dirty="0" smtClean="0">
                <a:latin typeface="Times New Roman" panose="02020603050405020304" pitchFamily="18" charset="0"/>
                <a:cs typeface="Times New Roman" panose="02020603050405020304" pitchFamily="18" charset="0"/>
              </a:rPr>
              <a:t>                      </a:t>
            </a:r>
            <a:r>
              <a:rPr lang="en-US" altLang="en-US" sz="2000" b="1" dirty="0">
                <a:latin typeface="Times New Roman" panose="02020603050405020304" pitchFamily="18" charset="0"/>
                <a:cs typeface="Times New Roman" panose="02020603050405020304" pitchFamily="18" charset="0"/>
              </a:rPr>
              <a:t>Technical seminar (</a:t>
            </a:r>
            <a:r>
              <a:rPr lang="en-US" sz="2000" b="1" dirty="0" smtClean="0">
                <a:latin typeface="Times New Roman" panose="02020603050405020304" pitchFamily="18" charset="0"/>
                <a:cs typeface="Times New Roman" panose="02020603050405020304" pitchFamily="18" charset="0"/>
              </a:rPr>
              <a:t>MCA492L) </a:t>
            </a:r>
            <a:endParaRPr lang="en-US" altLang="en-US" sz="2000" b="1" dirty="0">
              <a:latin typeface="Times New Roman" panose="02020603050405020304" pitchFamily="18" charset="0"/>
              <a:cs typeface="Times New Roman" panose="02020603050405020304" pitchFamily="18" charset="0"/>
            </a:endParaRPr>
          </a:p>
        </p:txBody>
      </p:sp>
      <p:sp>
        <p:nvSpPr>
          <p:cNvPr id="4" name="object 2"/>
          <p:cNvSpPr txBox="1">
            <a:spLocks noChangeArrowheads="1"/>
          </p:cNvSpPr>
          <p:nvPr/>
        </p:nvSpPr>
        <p:spPr bwMode="auto">
          <a:xfrm>
            <a:off x="834648" y="1707106"/>
            <a:ext cx="7340859" cy="38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430" rIns="0" bIns="0">
            <a:spAutoFit/>
          </a:bodyPr>
          <a:lstStyle>
            <a:lvl1pPr marL="12700" eaLnBrk="0" hangingPunct="0">
              <a:spcBef>
                <a:spcPct val="20000"/>
              </a:spcBef>
              <a:tabLst>
                <a:tab pos="3514725" algn="l"/>
              </a:tabLst>
              <a:defRPr>
                <a:solidFill>
                  <a:schemeClr val="tx1"/>
                </a:solidFill>
                <a:latin typeface="Calibri" pitchFamily="34" charset="0"/>
                <a:ea typeface="ＭＳ Ｐゴシック" pitchFamily="34" charset="-128"/>
              </a:defRPr>
            </a:lvl1pPr>
            <a:lvl2pPr marL="742950" indent="-285750" eaLnBrk="0" hangingPunct="0">
              <a:spcBef>
                <a:spcPct val="20000"/>
              </a:spcBef>
              <a:tabLst>
                <a:tab pos="3514725" algn="l"/>
              </a:tabLst>
              <a:defRPr>
                <a:solidFill>
                  <a:schemeClr val="tx1"/>
                </a:solidFill>
                <a:latin typeface="Calibri" pitchFamily="34" charset="0"/>
                <a:ea typeface="ＭＳ Ｐゴシック" pitchFamily="34" charset="-128"/>
              </a:defRPr>
            </a:lvl2pPr>
            <a:lvl3pPr marL="1143000" indent="-228600" eaLnBrk="0" hangingPunct="0">
              <a:spcBef>
                <a:spcPct val="20000"/>
              </a:spcBef>
              <a:tabLst>
                <a:tab pos="3514725" algn="l"/>
              </a:tabLst>
              <a:defRPr>
                <a:solidFill>
                  <a:schemeClr val="tx1"/>
                </a:solidFill>
                <a:latin typeface="Calibri" pitchFamily="34" charset="0"/>
                <a:ea typeface="ＭＳ Ｐゴシック" pitchFamily="34" charset="-128"/>
              </a:defRPr>
            </a:lvl3pPr>
            <a:lvl4pPr marL="1600200" indent="-228600" eaLnBrk="0" hangingPunct="0">
              <a:spcBef>
                <a:spcPct val="20000"/>
              </a:spcBef>
              <a:tabLst>
                <a:tab pos="3514725" algn="l"/>
              </a:tabLst>
              <a:defRPr>
                <a:solidFill>
                  <a:schemeClr val="tx1"/>
                </a:solidFill>
                <a:latin typeface="Calibri" pitchFamily="34" charset="0"/>
                <a:ea typeface="ＭＳ Ｐゴシック" pitchFamily="34" charset="-128"/>
              </a:defRPr>
            </a:lvl4pPr>
            <a:lvl5pPr marL="2057400" indent="-228600" eaLnBrk="0" hangingPunct="0">
              <a:spcBef>
                <a:spcPct val="20000"/>
              </a:spcBef>
              <a:tabLst>
                <a:tab pos="3514725" algn="l"/>
              </a:tabLst>
              <a:defRPr>
                <a:solidFill>
                  <a:schemeClr val="tx1"/>
                </a:solidFill>
                <a:latin typeface="Calibri" pitchFamily="34" charset="0"/>
                <a:ea typeface="ＭＳ Ｐゴシック" pitchFamily="34" charset="-128"/>
              </a:defRPr>
            </a:lvl5pPr>
            <a:lvl6pPr marL="25146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6pPr>
            <a:lvl7pPr marL="29718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7pPr>
            <a:lvl8pPr marL="34290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8pPr>
            <a:lvl9pPr marL="38862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9pPr>
          </a:lstStyle>
          <a:p>
            <a:pPr algn="ctr"/>
            <a:r>
              <a:rPr lang="en-US" sz="2400" b="1" dirty="0" smtClean="0">
                <a:latin typeface="Times New Roman" panose="02020603050405020304" pitchFamily="18" charset="0"/>
                <a:cs typeface="Times New Roman" panose="02020603050405020304" pitchFamily="18" charset="0"/>
              </a:rPr>
              <a:t>Transforming </a:t>
            </a:r>
            <a:r>
              <a:rPr lang="en-US" sz="2400" b="1" dirty="0">
                <a:latin typeface="Times New Roman" panose="02020603050405020304" pitchFamily="18" charset="0"/>
                <a:cs typeface="Times New Roman" panose="02020603050405020304" pitchFamily="18" charset="0"/>
              </a:rPr>
              <a:t>Visual </a:t>
            </a:r>
            <a:r>
              <a:rPr lang="en-US" sz="2400" b="1" smtClean="0">
                <a:latin typeface="Times New Roman" panose="02020603050405020304" pitchFamily="18" charset="0"/>
                <a:cs typeface="Times New Roman" panose="02020603050405020304" pitchFamily="18" charset="0"/>
              </a:rPr>
              <a:t>Experiences Using </a:t>
            </a:r>
            <a:r>
              <a:rPr lang="en-US" sz="2400" b="1" dirty="0" smtClean="0">
                <a:latin typeface="Times New Roman" panose="02020603050405020304" pitchFamily="18" charset="0"/>
                <a:cs typeface="Times New Roman" panose="02020603050405020304" pitchFamily="18" charset="0"/>
              </a:rPr>
              <a:t>VR</a:t>
            </a:r>
            <a:endParaRPr lang="en-IN" sz="2400" b="1" dirty="0">
              <a:latin typeface="Times New Roman" panose="02020603050405020304" pitchFamily="18" charset="0"/>
              <a:cs typeface="Times New Roman" panose="02020603050405020304" pitchFamily="18" charset="0"/>
            </a:endParaRPr>
          </a:p>
        </p:txBody>
      </p:sp>
      <p:sp>
        <p:nvSpPr>
          <p:cNvPr id="5" name="object 2"/>
          <p:cNvSpPr txBox="1">
            <a:spLocks noChangeArrowheads="1"/>
          </p:cNvSpPr>
          <p:nvPr/>
        </p:nvSpPr>
        <p:spPr bwMode="auto">
          <a:xfrm>
            <a:off x="689106" y="2301371"/>
            <a:ext cx="7805709" cy="5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430" rIns="0" bIns="0">
            <a:spAutoFit/>
          </a:bodyPr>
          <a:lstStyle>
            <a:lvl1pPr marL="12700" eaLnBrk="0" hangingPunct="0">
              <a:spcBef>
                <a:spcPct val="20000"/>
              </a:spcBef>
              <a:tabLst>
                <a:tab pos="3514725" algn="l"/>
              </a:tabLst>
              <a:defRPr>
                <a:solidFill>
                  <a:schemeClr val="tx1"/>
                </a:solidFill>
                <a:latin typeface="Calibri" pitchFamily="34" charset="0"/>
                <a:ea typeface="ＭＳ Ｐゴシック" pitchFamily="34" charset="-128"/>
              </a:defRPr>
            </a:lvl1pPr>
            <a:lvl2pPr marL="742950" indent="-285750" eaLnBrk="0" hangingPunct="0">
              <a:spcBef>
                <a:spcPct val="20000"/>
              </a:spcBef>
              <a:tabLst>
                <a:tab pos="3514725" algn="l"/>
              </a:tabLst>
              <a:defRPr>
                <a:solidFill>
                  <a:schemeClr val="tx1"/>
                </a:solidFill>
                <a:latin typeface="Calibri" pitchFamily="34" charset="0"/>
                <a:ea typeface="ＭＳ Ｐゴシック" pitchFamily="34" charset="-128"/>
              </a:defRPr>
            </a:lvl2pPr>
            <a:lvl3pPr marL="1143000" indent="-228600" eaLnBrk="0" hangingPunct="0">
              <a:spcBef>
                <a:spcPct val="20000"/>
              </a:spcBef>
              <a:tabLst>
                <a:tab pos="3514725" algn="l"/>
              </a:tabLst>
              <a:defRPr>
                <a:solidFill>
                  <a:schemeClr val="tx1"/>
                </a:solidFill>
                <a:latin typeface="Calibri" pitchFamily="34" charset="0"/>
                <a:ea typeface="ＭＳ Ｐゴシック" pitchFamily="34" charset="-128"/>
              </a:defRPr>
            </a:lvl3pPr>
            <a:lvl4pPr marL="1600200" indent="-228600" eaLnBrk="0" hangingPunct="0">
              <a:spcBef>
                <a:spcPct val="20000"/>
              </a:spcBef>
              <a:tabLst>
                <a:tab pos="3514725" algn="l"/>
              </a:tabLst>
              <a:defRPr>
                <a:solidFill>
                  <a:schemeClr val="tx1"/>
                </a:solidFill>
                <a:latin typeface="Calibri" pitchFamily="34" charset="0"/>
                <a:ea typeface="ＭＳ Ｐゴシック" pitchFamily="34" charset="-128"/>
              </a:defRPr>
            </a:lvl4pPr>
            <a:lvl5pPr marL="2057400" indent="-228600" eaLnBrk="0" hangingPunct="0">
              <a:spcBef>
                <a:spcPct val="20000"/>
              </a:spcBef>
              <a:tabLst>
                <a:tab pos="3514725" algn="l"/>
              </a:tabLst>
              <a:defRPr>
                <a:solidFill>
                  <a:schemeClr val="tx1"/>
                </a:solidFill>
                <a:latin typeface="Calibri" pitchFamily="34" charset="0"/>
                <a:ea typeface="ＭＳ Ｐゴシック" pitchFamily="34" charset="-128"/>
              </a:defRPr>
            </a:lvl5pPr>
            <a:lvl6pPr marL="25146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6pPr>
            <a:lvl7pPr marL="29718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7pPr>
            <a:lvl8pPr marL="34290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8pPr>
            <a:lvl9pPr marL="3886200" indent="-228600" defTabSz="457200" eaLnBrk="0" fontAlgn="base" hangingPunct="0">
              <a:spcBef>
                <a:spcPct val="20000"/>
              </a:spcBef>
              <a:spcAft>
                <a:spcPct val="0"/>
              </a:spcAft>
              <a:tabLst>
                <a:tab pos="3514725" algn="l"/>
              </a:tabLst>
              <a:defRPr>
                <a:solidFill>
                  <a:schemeClr val="tx1"/>
                </a:solidFill>
                <a:latin typeface="Calibri" pitchFamily="34" charset="0"/>
                <a:ea typeface="ＭＳ Ｐゴシック" pitchFamily="34" charset="-128"/>
              </a:defRPr>
            </a:lvl9pPr>
          </a:lstStyle>
          <a:p>
            <a:pPr algn="ctr" eaLnBrk="1" hangingPunct="1">
              <a:spcBef>
                <a:spcPts val="88"/>
              </a:spcBef>
            </a:pPr>
            <a:endParaRPr lang="en-US" altLang="en-US" sz="1800" b="1" dirty="0">
              <a:latin typeface="Times New Roman" panose="02020603050405020304" pitchFamily="18" charset="0"/>
              <a:cs typeface="Times New Roman" panose="02020603050405020304" pitchFamily="18" charset="0"/>
            </a:endParaRPr>
          </a:p>
          <a:p>
            <a:pPr algn="ctr" eaLnBrk="1" hangingPunct="1">
              <a:spcBef>
                <a:spcPts val="88"/>
              </a:spcBef>
            </a:pPr>
            <a:r>
              <a:rPr lang="en-US" altLang="en-US" sz="1800" b="1" dirty="0" smtClean="0">
                <a:latin typeface="Times New Roman" panose="02020603050405020304" pitchFamily="18" charset="0"/>
                <a:cs typeface="Times New Roman" panose="02020603050405020304" pitchFamily="18" charset="0"/>
              </a:rPr>
              <a:t>Ashish Garg (1RV22MC016)</a:t>
            </a:r>
            <a:endParaRPr lang="en-US" altLang="en-US" sz="1800" b="1" dirty="0">
              <a:latin typeface="Times New Roman" panose="02020603050405020304" pitchFamily="18" charset="0"/>
              <a:cs typeface="Times New Roman" panose="02020603050405020304" pitchFamily="18" charset="0"/>
            </a:endParaRPr>
          </a:p>
        </p:txBody>
      </p:sp>
      <p:sp>
        <p:nvSpPr>
          <p:cNvPr id="6" name="Rectangle 5"/>
          <p:cNvSpPr/>
          <p:nvPr/>
        </p:nvSpPr>
        <p:spPr>
          <a:xfrm>
            <a:off x="2219078" y="3365220"/>
            <a:ext cx="4572000" cy="1115690"/>
          </a:xfrm>
          <a:prstGeom prst="rect">
            <a:avLst/>
          </a:prstGeom>
        </p:spPr>
        <p:txBody>
          <a:bodyPr>
            <a:spAutoFit/>
          </a:bodyPr>
          <a:lstStyle/>
          <a:p>
            <a:pPr algn="ctr" eaLnBrk="1" hangingPunct="1">
              <a:spcBef>
                <a:spcPts val="88"/>
              </a:spcBef>
            </a:pPr>
            <a:r>
              <a:rPr lang="en-US" altLang="en-US" sz="1600" b="1" dirty="0">
                <a:solidFill>
                  <a:schemeClr val="tx1"/>
                </a:solidFill>
                <a:latin typeface="Times New Roman" panose="02020603050405020304" pitchFamily="18" charset="0"/>
                <a:ea typeface="ＭＳ Ｐゴシック" pitchFamily="34" charset="-128"/>
                <a:cs typeface="Times New Roman" panose="02020603050405020304" pitchFamily="18" charset="0"/>
              </a:rPr>
              <a:t>Under the Guidance </a:t>
            </a:r>
          </a:p>
          <a:p>
            <a:pPr algn="ctr" eaLnBrk="1" hangingPunct="1">
              <a:spcBef>
                <a:spcPts val="88"/>
              </a:spcBef>
            </a:pPr>
            <a:r>
              <a:rPr lang="en-US" altLang="en-US" sz="1600" b="1" dirty="0">
                <a:solidFill>
                  <a:schemeClr val="tx1"/>
                </a:solidFill>
                <a:latin typeface="Times New Roman" panose="02020603050405020304" pitchFamily="18" charset="0"/>
                <a:ea typeface="ＭＳ Ｐゴシック" pitchFamily="34" charset="-128"/>
                <a:cs typeface="Times New Roman" panose="02020603050405020304" pitchFamily="18" charset="0"/>
              </a:rPr>
              <a:t>of</a:t>
            </a:r>
          </a:p>
          <a:p>
            <a:pPr algn="ctr" eaLnBrk="1" hangingPunct="1">
              <a:spcBef>
                <a:spcPts val="88"/>
              </a:spcBef>
            </a:pPr>
            <a:r>
              <a:rPr lang="en-US" sz="1600" b="1" dirty="0" smtClean="0">
                <a:latin typeface="Times New Roman" panose="02020603050405020304" pitchFamily="18" charset="0"/>
                <a:cs typeface="Times New Roman" panose="02020603050405020304" pitchFamily="18" charset="0"/>
              </a:rPr>
              <a:t>Dr</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Savitha</a:t>
            </a:r>
            <a:r>
              <a:rPr lang="en-US" sz="1600" b="1" dirty="0">
                <a:latin typeface="Times New Roman" panose="02020603050405020304" pitchFamily="18" charset="0"/>
                <a:cs typeface="Times New Roman" panose="02020603050405020304" pitchFamily="18" charset="0"/>
              </a:rPr>
              <a:t> R</a:t>
            </a:r>
            <a:endParaRPr lang="en-US" sz="1600" b="1" dirty="0" smtClean="0">
              <a:latin typeface="Times New Roman" panose="02020603050405020304" pitchFamily="18" charset="0"/>
              <a:cs typeface="Times New Roman" panose="02020603050405020304" pitchFamily="18" charset="0"/>
            </a:endParaRPr>
          </a:p>
          <a:p>
            <a:pPr algn="ctr" eaLnBrk="1" hangingPunct="1">
              <a:spcBef>
                <a:spcPts val="88"/>
              </a:spcBef>
            </a:pPr>
            <a:r>
              <a:rPr lang="en-US" sz="1600" b="1" dirty="0" smtClean="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Assistant </a:t>
            </a:r>
            <a:r>
              <a:rPr lang="en-US" sz="1600" b="1" dirty="0" smtClean="0">
                <a:latin typeface="Times New Roman" panose="02020603050405020304" pitchFamily="18" charset="0"/>
                <a:cs typeface="Times New Roman" panose="02020603050405020304" pitchFamily="18" charset="0"/>
              </a:rPr>
              <a:t>Professor</a:t>
            </a:r>
            <a:endParaRPr lang="en-US" altLang="en-US" sz="1600" b="1" dirty="0">
              <a:solidFill>
                <a:schemeClr val="tx1"/>
              </a:solidFill>
              <a:latin typeface="Times New Roman" panose="02020603050405020304" pitchFamily="18" charset="0"/>
              <a:ea typeface="ＭＳ Ｐゴシック" pitchFamily="34" charset="-128"/>
              <a:cs typeface="Times New Roman" panose="02020603050405020304" pitchFamily="18" charset="0"/>
            </a:endParaRPr>
          </a:p>
        </p:txBody>
      </p:sp>
    </p:spTree>
    <p:extLst>
      <p:ext uri="{BB962C8B-B14F-4D97-AF65-F5344CB8AC3E}">
        <p14:creationId xmlns:p14="http://schemas.microsoft.com/office/powerpoint/2010/main" val="28916188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2"/>
          <p:cNvSpPr txBox="1"/>
          <p:nvPr/>
        </p:nvSpPr>
        <p:spPr>
          <a:xfrm>
            <a:off x="187859" y="1372655"/>
            <a:ext cx="4384141" cy="2244557"/>
          </a:xfrm>
          <a:prstGeom prst="rect">
            <a:avLst/>
          </a:prstGeom>
          <a:noFill/>
          <a:ln>
            <a:noFill/>
          </a:ln>
        </p:spPr>
        <p:txBody>
          <a:bodyPr spcFirstLastPara="1" wrap="square" lIns="91425" tIns="91425" rIns="91425" bIns="91425" anchor="t" anchorCtr="0">
            <a:normAutofit/>
          </a:bodyPr>
          <a:lstStyle/>
          <a:p>
            <a:pPr marL="457200" lvl="0" indent="-342900" algn="just" rtl="0">
              <a:lnSpc>
                <a:spcPct val="115000"/>
              </a:lnSpc>
              <a:spcBef>
                <a:spcPts val="0"/>
              </a:spcBef>
              <a:spcAft>
                <a:spcPts val="0"/>
              </a:spcAft>
              <a:buClr>
                <a:srgbClr val="595959"/>
              </a:buClr>
              <a:buSzPts val="1800"/>
              <a:buChar char="●"/>
            </a:pPr>
            <a:r>
              <a:rPr lang="en-US" dirty="0">
                <a:solidFill>
                  <a:srgbClr val="011628"/>
                </a:solidFill>
                <a:latin typeface="Times New Roman"/>
                <a:ea typeface="Times New Roman"/>
                <a:cs typeface="Times New Roman"/>
                <a:sym typeface="Times New Roman"/>
              </a:rPr>
              <a:t>Virtual reality (VR) classrooms can create an immersive learning environment that mimics a traditional classroom while also allowing students to explore places and eras through virtual field </a:t>
            </a:r>
            <a:r>
              <a:rPr lang="en-US" dirty="0" smtClean="0">
                <a:solidFill>
                  <a:srgbClr val="011628"/>
                </a:solidFill>
                <a:latin typeface="Times New Roman"/>
                <a:ea typeface="Times New Roman"/>
                <a:cs typeface="Times New Roman"/>
                <a:sym typeface="Times New Roman"/>
              </a:rPr>
              <a:t>trips</a:t>
            </a:r>
          </a:p>
          <a:p>
            <a:pPr marL="114300" lvl="0" algn="just" rtl="0">
              <a:lnSpc>
                <a:spcPct val="115000"/>
              </a:lnSpc>
              <a:spcBef>
                <a:spcPts val="0"/>
              </a:spcBef>
              <a:spcAft>
                <a:spcPts val="0"/>
              </a:spcAft>
              <a:buClr>
                <a:srgbClr val="595959"/>
              </a:buClr>
              <a:buSzPts val="1800"/>
            </a:pPr>
            <a:endParaRPr dirty="0">
              <a:solidFill>
                <a:srgbClr val="000000"/>
              </a:solidFill>
              <a:latin typeface="Times New Roman"/>
              <a:ea typeface="Times New Roman"/>
              <a:cs typeface="Times New Roman"/>
              <a:sym typeface="Times New Roman"/>
            </a:endParaRPr>
          </a:p>
          <a:p>
            <a:pPr marL="457200" lvl="0" indent="-342900" algn="just" rtl="0">
              <a:lnSpc>
                <a:spcPct val="115000"/>
              </a:lnSpc>
              <a:spcBef>
                <a:spcPts val="0"/>
              </a:spcBef>
              <a:spcAft>
                <a:spcPts val="0"/>
              </a:spcAft>
              <a:buClr>
                <a:srgbClr val="595959"/>
              </a:buClr>
              <a:buSzPts val="1800"/>
              <a:buChar char="●"/>
            </a:pPr>
            <a:r>
              <a:rPr lang="en-US" dirty="0">
                <a:solidFill>
                  <a:schemeClr val="tx1"/>
                </a:solidFill>
                <a:latin typeface="Times New Roman"/>
                <a:ea typeface="Times New Roman"/>
                <a:cs typeface="Times New Roman"/>
                <a:sym typeface="Times New Roman"/>
              </a:rPr>
              <a:t>It provide students with immersive learning experiences and can improve the quality of education</a:t>
            </a:r>
            <a:r>
              <a:rPr lang="en-US" dirty="0">
                <a:solidFill>
                  <a:schemeClr val="tx1"/>
                </a:solidFill>
                <a:highlight>
                  <a:srgbClr val="FFFFFF"/>
                </a:highlight>
                <a:latin typeface="Times New Roman"/>
                <a:ea typeface="Times New Roman"/>
                <a:cs typeface="Times New Roman"/>
                <a:sym typeface="Times New Roman"/>
              </a:rPr>
              <a:t>.</a:t>
            </a:r>
            <a:endParaRPr dirty="0">
              <a:solidFill>
                <a:schemeClr val="tx1"/>
              </a:solidFill>
            </a:endParaRPr>
          </a:p>
        </p:txBody>
      </p:sp>
      <p:sp>
        <p:nvSpPr>
          <p:cNvPr id="67" name="Google Shape;67;p12"/>
          <p:cNvSpPr txBox="1"/>
          <p:nvPr/>
        </p:nvSpPr>
        <p:spPr>
          <a:xfrm>
            <a:off x="311700" y="886400"/>
            <a:ext cx="8520600" cy="572700"/>
          </a:xfrm>
          <a:prstGeom prst="rect">
            <a:avLst/>
          </a:prstGeom>
          <a:noFill/>
          <a:ln>
            <a:noFill/>
          </a:ln>
        </p:spPr>
        <p:txBody>
          <a:bodyPr spcFirstLastPara="1" wrap="square" lIns="91425" tIns="91425" rIns="91425" bIns="91425" anchor="t" anchorCtr="0">
            <a:normAutofit fontScale="25000" lnSpcReduction="20000"/>
          </a:bodyPr>
          <a:lstStyle/>
          <a:p>
            <a:pPr marL="0" lvl="0" indent="0" algn="ctr" rtl="0">
              <a:spcBef>
                <a:spcPts val="0"/>
              </a:spcBef>
              <a:spcAft>
                <a:spcPts val="0"/>
              </a:spcAft>
              <a:buNone/>
            </a:pPr>
            <a:r>
              <a:rPr lang="en-US" sz="10000" dirty="0">
                <a:solidFill>
                  <a:srgbClr val="000000"/>
                </a:solidFill>
                <a:latin typeface="Times New Roman" panose="02020603050405020304" pitchFamily="18" charset="0"/>
                <a:cs typeface="Times New Roman" panose="02020603050405020304" pitchFamily="18" charset="0"/>
              </a:rPr>
              <a:t>Virtual Classrooms for Education with VR</a:t>
            </a:r>
            <a:r>
              <a:rPr lang="en-US" sz="2800" dirty="0">
                <a:solidFill>
                  <a:srgbClr val="000000"/>
                </a:solidFill>
                <a:latin typeface="Times New Roman" panose="02020603050405020304" pitchFamily="18" charset="0"/>
                <a:cs typeface="Times New Roman" panose="02020603050405020304" pitchFamily="18" charset="0"/>
              </a:rPr>
              <a:t/>
            </a:r>
            <a:br>
              <a:rPr lang="en-US" sz="2800" dirty="0">
                <a:solidFill>
                  <a:srgbClr val="000000"/>
                </a:solidFill>
                <a:latin typeface="Times New Roman" panose="02020603050405020304" pitchFamily="18" charset="0"/>
                <a:cs typeface="Times New Roman" panose="02020603050405020304" pitchFamily="18" charset="0"/>
              </a:rPr>
            </a:br>
            <a:endParaRPr sz="2800" dirty="0">
              <a:solidFill>
                <a:srgbClr val="000000"/>
              </a:solidFill>
              <a:latin typeface="Times New Roman" panose="02020603050405020304" pitchFamily="18" charset="0"/>
              <a:cs typeface="Times New Roman" panose="02020603050405020304" pitchFamily="18" charset="0"/>
            </a:endParaRPr>
          </a:p>
        </p:txBody>
      </p:sp>
      <p:pic>
        <p:nvPicPr>
          <p:cNvPr id="3074" name="Picture 2" descr="6 Benefits of Immersive Learning with the Metaverse - ViewSonic Library">
            <a:extLst>
              <a:ext uri="{FF2B5EF4-FFF2-40B4-BE49-F238E27FC236}">
                <a16:creationId xmlns:a16="http://schemas.microsoft.com/office/drawing/2014/main" id="{3D964F69-DB48-634E-518F-736DA56B51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2940" y="1523959"/>
            <a:ext cx="4178962" cy="283977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016A538-D9EB-089A-F913-D01F85AAC191}"/>
              </a:ext>
            </a:extLst>
          </p:cNvPr>
          <p:cNvSpPr txBox="1"/>
          <p:nvPr/>
        </p:nvSpPr>
        <p:spPr>
          <a:xfrm>
            <a:off x="3657601" y="4940351"/>
            <a:ext cx="5994178" cy="230832"/>
          </a:xfrm>
          <a:prstGeom prst="rect">
            <a:avLst/>
          </a:prstGeom>
          <a:noFill/>
        </p:spPr>
        <p:txBody>
          <a:bodyPr wrap="square" rtlCol="0">
            <a:spAutoFit/>
          </a:bodyPr>
          <a:lstStyle/>
          <a:p>
            <a:r>
              <a:rPr lang="en-US" sz="900" dirty="0">
                <a:latin typeface="Times New Roman" panose="02020603050405020304" pitchFamily="18" charset="0"/>
                <a:cs typeface="Times New Roman" panose="02020603050405020304" pitchFamily="18" charset="0"/>
              </a:rPr>
              <a:t>Figure Source - </a:t>
            </a:r>
            <a:r>
              <a:rPr lang="en-US" sz="900" dirty="0">
                <a:latin typeface="Times New Roman" panose="02020603050405020304" pitchFamily="18" charset="0"/>
                <a:cs typeface="Times New Roman" panose="02020603050405020304" pitchFamily="18" charset="0"/>
                <a:hlinkClick r:id="rId4"/>
              </a:rPr>
              <a:t>https://</a:t>
            </a:r>
            <a:r>
              <a:rPr lang="en-US" sz="900" dirty="0" err="1">
                <a:latin typeface="Times New Roman" panose="02020603050405020304" pitchFamily="18" charset="0"/>
                <a:cs typeface="Times New Roman" panose="02020603050405020304" pitchFamily="18" charset="0"/>
                <a:hlinkClick r:id="rId4"/>
              </a:rPr>
              <a:t>www.viewsonic.com</a:t>
            </a:r>
            <a:r>
              <a:rPr lang="en-US" sz="900" dirty="0">
                <a:latin typeface="Times New Roman" panose="02020603050405020304" pitchFamily="18" charset="0"/>
                <a:cs typeface="Times New Roman" panose="02020603050405020304" pitchFamily="18" charset="0"/>
                <a:hlinkClick r:id="rId4"/>
              </a:rPr>
              <a:t>/library/education/6-benefits-of-immersive-learning-with-the-metaverse/</a:t>
            </a:r>
            <a:endParaRPr lang="en-US" sz="9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p:nvPr/>
        </p:nvSpPr>
        <p:spPr>
          <a:xfrm>
            <a:off x="311700" y="1459092"/>
            <a:ext cx="4553915" cy="3416400"/>
          </a:xfrm>
          <a:prstGeom prst="rect">
            <a:avLst/>
          </a:prstGeom>
          <a:noFill/>
          <a:ln>
            <a:noFill/>
          </a:ln>
        </p:spPr>
        <p:txBody>
          <a:bodyPr spcFirstLastPara="1" wrap="square" lIns="91425" tIns="91425" rIns="91425" bIns="91425" anchor="t" anchorCtr="0">
            <a:normAutofit/>
          </a:bodyPr>
          <a:lstStyle/>
          <a:p>
            <a:pPr marL="457200" lvl="0" indent="-342900" algn="just">
              <a:lnSpc>
                <a:spcPct val="115000"/>
              </a:lnSpc>
              <a:buClr>
                <a:srgbClr val="595959"/>
              </a:buClr>
              <a:buSzPts val="1800"/>
              <a:buChar char="●"/>
            </a:pPr>
            <a:r>
              <a:rPr lang="en-US" dirty="0">
                <a:solidFill>
                  <a:srgbClr val="011628"/>
                </a:solidFill>
                <a:latin typeface="Times New Roman"/>
                <a:ea typeface="Times New Roman"/>
                <a:cs typeface="Times New Roman"/>
                <a:sym typeface="Times New Roman"/>
              </a:rPr>
              <a:t>Virtual reality (VR) application is a software solution that creates a fully immersive digital environment, allowing users to interact with simulated scenarios as if they were real. VR applications are used for training across various industries including healthcare, aviation, military, manufacturing, and corporate education. These applications enable users to experience and practice real-world tasks and procedures in a safe, controlled virtual environment.</a:t>
            </a:r>
            <a:endParaRPr dirty="0">
              <a:solidFill>
                <a:srgbClr val="595959"/>
              </a:solidFill>
            </a:endParaRPr>
          </a:p>
        </p:txBody>
      </p:sp>
      <p:sp>
        <p:nvSpPr>
          <p:cNvPr id="73" name="Google Shape;73;p13"/>
          <p:cNvSpPr txBox="1"/>
          <p:nvPr/>
        </p:nvSpPr>
        <p:spPr>
          <a:xfrm>
            <a:off x="311700" y="886407"/>
            <a:ext cx="8520600" cy="5727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US" sz="10000" dirty="0">
                <a:latin typeface="Times New Roman" panose="02020603050405020304" pitchFamily="18" charset="0"/>
                <a:cs typeface="Times New Roman" panose="02020603050405020304" pitchFamily="18" charset="0"/>
              </a:rPr>
              <a:t>V</a:t>
            </a:r>
            <a:r>
              <a:rPr lang="en-US" sz="10000" dirty="0" smtClean="0">
                <a:solidFill>
                  <a:srgbClr val="000000"/>
                </a:solidFill>
                <a:latin typeface="Times New Roman" panose="02020603050405020304" pitchFamily="18" charset="0"/>
                <a:cs typeface="Times New Roman" panose="02020603050405020304" pitchFamily="18" charset="0"/>
              </a:rPr>
              <a:t>R </a:t>
            </a:r>
            <a:r>
              <a:rPr lang="en-US" sz="10000" dirty="0">
                <a:solidFill>
                  <a:srgbClr val="000000"/>
                </a:solidFill>
                <a:latin typeface="Times New Roman" panose="02020603050405020304" pitchFamily="18" charset="0"/>
                <a:cs typeface="Times New Roman" panose="02020603050405020304" pitchFamily="18" charset="0"/>
              </a:rPr>
              <a:t>Applications for Training</a:t>
            </a:r>
            <a:r>
              <a:rPr lang="en-US" sz="2800" dirty="0">
                <a:solidFill>
                  <a:srgbClr val="000000"/>
                </a:solidFill>
                <a:latin typeface="Times New Roman" panose="02020603050405020304" pitchFamily="18" charset="0"/>
                <a:cs typeface="Times New Roman" panose="02020603050405020304" pitchFamily="18" charset="0"/>
              </a:rPr>
              <a:t/>
            </a:r>
            <a:br>
              <a:rPr lang="en-US" sz="2800" dirty="0">
                <a:solidFill>
                  <a:srgbClr val="000000"/>
                </a:solidFill>
                <a:latin typeface="Times New Roman" panose="02020603050405020304" pitchFamily="18" charset="0"/>
                <a:cs typeface="Times New Roman" panose="02020603050405020304" pitchFamily="18" charset="0"/>
              </a:rPr>
            </a:br>
            <a:endParaRPr sz="2800" dirty="0">
              <a:solidFill>
                <a:srgbClr val="000000"/>
              </a:solidFill>
              <a:latin typeface="Times New Roman" panose="02020603050405020304" pitchFamily="18" charset="0"/>
              <a:cs typeface="Times New Roman" panose="02020603050405020304" pitchFamily="18" charset="0"/>
            </a:endParaRPr>
          </a:p>
        </p:txBody>
      </p:sp>
      <p:pic>
        <p:nvPicPr>
          <p:cNvPr id="2" name="Picture 2" descr="A child wearing virtual reality goggles&#10;&#10;">
            <a:extLst>
              <a:ext uri="{FF2B5EF4-FFF2-40B4-BE49-F238E27FC236}">
                <a16:creationId xmlns:a16="http://schemas.microsoft.com/office/drawing/2014/main" id="{40D3543C-F1BC-8251-B202-201E400056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74457" y="294937"/>
            <a:ext cx="3499269" cy="196833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EFF5793-47B3-D7EB-9259-3318ABF1CB5F}"/>
              </a:ext>
            </a:extLst>
          </p:cNvPr>
          <p:cNvSpPr txBox="1"/>
          <p:nvPr/>
        </p:nvSpPr>
        <p:spPr>
          <a:xfrm>
            <a:off x="5587877" y="4635669"/>
            <a:ext cx="4036741" cy="507831"/>
          </a:xfrm>
          <a:prstGeom prst="rect">
            <a:avLst/>
          </a:prstGeom>
          <a:noFill/>
        </p:spPr>
        <p:txBody>
          <a:bodyPr wrap="square" rtlCol="0">
            <a:spAutoFit/>
          </a:bodyPr>
          <a:lstStyle/>
          <a:p>
            <a:r>
              <a:rPr lang="en-US" sz="900" dirty="0">
                <a:latin typeface="Times New Roman" panose="02020603050405020304" pitchFamily="18" charset="0"/>
                <a:cs typeface="Times New Roman" panose="02020603050405020304" pitchFamily="18" charset="0"/>
              </a:rPr>
              <a:t>Figure Source - </a:t>
            </a:r>
            <a:r>
              <a:rPr lang="en-US" sz="900" dirty="0">
                <a:latin typeface="Times New Roman" panose="02020603050405020304" pitchFamily="18" charset="0"/>
                <a:cs typeface="Times New Roman" panose="02020603050405020304" pitchFamily="18" charset="0"/>
                <a:hlinkClick r:id="rId4"/>
              </a:rPr>
              <a:t>https://</a:t>
            </a:r>
            <a:r>
              <a:rPr lang="en-US" sz="900" dirty="0" err="1">
                <a:latin typeface="Times New Roman" panose="02020603050405020304" pitchFamily="18" charset="0"/>
                <a:cs typeface="Times New Roman" panose="02020603050405020304" pitchFamily="18" charset="0"/>
                <a:hlinkClick r:id="rId4"/>
              </a:rPr>
              <a:t>timesofindia.indiatimes.com</a:t>
            </a:r>
            <a:r>
              <a:rPr lang="en-US" sz="900" dirty="0">
                <a:latin typeface="Times New Roman" panose="02020603050405020304" pitchFamily="18" charset="0"/>
                <a:cs typeface="Times New Roman" panose="02020603050405020304" pitchFamily="18" charset="0"/>
                <a:hlinkClick r:id="rId4"/>
              </a:rPr>
              <a:t>/education/online-schooling/metaverse-opens-new-doors-to-online-education-but-is-india-ready/</a:t>
            </a:r>
            <a:r>
              <a:rPr lang="en-US" sz="900" dirty="0" err="1">
                <a:latin typeface="Times New Roman" panose="02020603050405020304" pitchFamily="18" charset="0"/>
                <a:cs typeface="Times New Roman" panose="02020603050405020304" pitchFamily="18" charset="0"/>
                <a:hlinkClick r:id="rId4"/>
              </a:rPr>
              <a:t>articleshow</a:t>
            </a:r>
            <a:r>
              <a:rPr lang="en-US" sz="900" dirty="0">
                <a:latin typeface="Times New Roman" panose="02020603050405020304" pitchFamily="18" charset="0"/>
                <a:cs typeface="Times New Roman" panose="02020603050405020304" pitchFamily="18" charset="0"/>
                <a:hlinkClick r:id="rId4"/>
              </a:rPr>
              <a:t>/94197823.cms</a:t>
            </a:r>
            <a:endParaRPr lang="en-US" sz="900" dirty="0">
              <a:latin typeface="Times New Roman" panose="02020603050405020304" pitchFamily="18" charset="0"/>
              <a:cs typeface="Times New Roman" panose="02020603050405020304" pitchFamily="18" charset="0"/>
            </a:endParaRPr>
          </a:p>
        </p:txBody>
      </p:sp>
      <p:pic>
        <p:nvPicPr>
          <p:cNvPr id="6" name="Picture 2" descr="Interactive 3D models of the human body with Microsoft HoloAnatomy ">
            <a:extLst>
              <a:ext uri="{FF2B5EF4-FFF2-40B4-BE49-F238E27FC236}">
                <a16:creationId xmlns:a16="http://schemas.microsoft.com/office/drawing/2014/main" id="{FAE30C35-9FC5-F772-75E8-DF1CD080C4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74457" y="2286249"/>
            <a:ext cx="3499269" cy="23494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p:nvPr/>
        </p:nvSpPr>
        <p:spPr>
          <a:xfrm>
            <a:off x="335791" y="893222"/>
            <a:ext cx="4917813" cy="3796473"/>
          </a:xfrm>
          <a:prstGeom prst="rect">
            <a:avLst/>
          </a:prstGeom>
          <a:noFill/>
          <a:ln>
            <a:noFill/>
          </a:ln>
        </p:spPr>
        <p:txBody>
          <a:bodyPr spcFirstLastPara="1" wrap="square" lIns="91425" tIns="91425" rIns="91425" bIns="91425" anchor="t" anchorCtr="0">
            <a:normAutofit/>
          </a:bodyPr>
          <a:lstStyle/>
          <a:p>
            <a:pPr marL="342900" indent="-342900">
              <a:buAutoNum type="arabicPeriod"/>
            </a:pPr>
            <a:r>
              <a:rPr lang="en-IN" b="1" dirty="0">
                <a:latin typeface="Times New Roman" panose="02020603050405020304" pitchFamily="18" charset="0"/>
                <a:cs typeface="Times New Roman" panose="02020603050405020304" pitchFamily="18" charset="0"/>
              </a:rPr>
              <a:t>Meta (formerly Facebook)</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Products:</a:t>
            </a:r>
            <a:r>
              <a:rPr lang="en-IN" dirty="0">
                <a:latin typeface="Times New Roman" panose="02020603050405020304" pitchFamily="18" charset="0"/>
                <a:cs typeface="Times New Roman" panose="02020603050405020304" pitchFamily="18" charset="0"/>
              </a:rPr>
              <a:t> Oculus for Education, Horizon Workrooms</a:t>
            </a:r>
          </a:p>
          <a:p>
            <a:r>
              <a:rPr lang="en-IN" b="1" dirty="0">
                <a:latin typeface="Times New Roman" panose="02020603050405020304" pitchFamily="18" charset="0"/>
                <a:cs typeface="Times New Roman" panose="02020603050405020304" pitchFamily="18" charset="0"/>
              </a:rPr>
              <a:t>Strengths:</a:t>
            </a:r>
            <a:endParaRPr lang="en-I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Leading VR hardware (Oculus)</a:t>
            </a: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Rich interactive environments for learning</a:t>
            </a: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Strong focus on collaborative VR experiences</a:t>
            </a:r>
          </a:p>
          <a:p>
            <a:pPr marL="457200" lvl="1"/>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2. Google</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Products:</a:t>
            </a:r>
            <a:r>
              <a:rPr lang="en-IN" dirty="0">
                <a:latin typeface="Times New Roman" panose="02020603050405020304" pitchFamily="18" charset="0"/>
                <a:cs typeface="Times New Roman" panose="02020603050405020304" pitchFamily="18" charset="0"/>
              </a:rPr>
              <a:t> Google </a:t>
            </a:r>
            <a:r>
              <a:rPr lang="en-IN" dirty="0" smtClean="0">
                <a:latin typeface="Times New Roman" panose="02020603050405020304" pitchFamily="18" charset="0"/>
                <a:cs typeface="Times New Roman" panose="02020603050405020304" pitchFamily="18" charset="0"/>
              </a:rPr>
              <a:t>Expeditions</a:t>
            </a:r>
          </a:p>
          <a:p>
            <a:r>
              <a:rPr lang="en-IN" b="1" dirty="0" smtClean="0">
                <a:latin typeface="Times New Roman" panose="02020603050405020304" pitchFamily="18" charset="0"/>
                <a:cs typeface="Times New Roman" panose="02020603050405020304" pitchFamily="18" charset="0"/>
              </a:rPr>
              <a:t>Strengths</a:t>
            </a:r>
            <a:r>
              <a:rPr lang="en-IN" b="1"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Extensive educational content</a:t>
            </a: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Easy integration with Google </a:t>
            </a:r>
            <a:r>
              <a:rPr lang="en-IN" dirty="0" smtClean="0">
                <a:latin typeface="Times New Roman" panose="02020603050405020304" pitchFamily="18" charset="0"/>
                <a:cs typeface="Times New Roman" panose="02020603050405020304" pitchFamily="18" charset="0"/>
              </a:rPr>
              <a:t>Workspace</a:t>
            </a:r>
            <a:endParaRPr lang="en-IN" dirty="0">
              <a:latin typeface="Times New Roman" panose="02020603050405020304" pitchFamily="18" charset="0"/>
              <a:cs typeface="Times New Roman" panose="02020603050405020304" pitchFamily="18" charset="0"/>
            </a:endParaRPr>
          </a:p>
        </p:txBody>
      </p:sp>
      <p:sp>
        <p:nvSpPr>
          <p:cNvPr id="2" name="Google Shape;54;p10">
            <a:extLst>
              <a:ext uri="{FF2B5EF4-FFF2-40B4-BE49-F238E27FC236}">
                <a16:creationId xmlns:a16="http://schemas.microsoft.com/office/drawing/2014/main" id="{9A696A64-F36A-DA52-E18D-DF62F52B7234}"/>
              </a:ext>
            </a:extLst>
          </p:cNvPr>
          <p:cNvSpPr txBox="1"/>
          <p:nvPr/>
        </p:nvSpPr>
        <p:spPr>
          <a:xfrm>
            <a:off x="1733385" y="72737"/>
            <a:ext cx="6734754" cy="67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3600" b="0" i="0" u="none" strike="noStrike" cap="none" dirty="0">
                <a:solidFill>
                  <a:srgbClr val="000000"/>
                </a:solidFill>
                <a:latin typeface="Times New Roman"/>
                <a:ea typeface="Times New Roman"/>
                <a:cs typeface="Times New Roman"/>
                <a:sym typeface="Times New Roman"/>
              </a:rPr>
              <a:t>Key Competitor</a:t>
            </a:r>
            <a:endParaRPr sz="3600" b="0" i="0" u="none" strike="noStrike" cap="none" dirty="0">
              <a:solidFill>
                <a:srgbClr val="000000"/>
              </a:solidFill>
              <a:latin typeface="Times New Roman"/>
              <a:ea typeface="Times New Roman"/>
              <a:cs typeface="Times New Roman"/>
              <a:sym typeface="Times New Roman"/>
            </a:endParaRPr>
          </a:p>
        </p:txBody>
      </p:sp>
      <p:pic>
        <p:nvPicPr>
          <p:cNvPr id="5122" name="Picture 2" descr="Image of VR avatars collaborating in Horizon Workrooms">
            <a:extLst>
              <a:ext uri="{FF2B5EF4-FFF2-40B4-BE49-F238E27FC236}">
                <a16:creationId xmlns:a16="http://schemas.microsoft.com/office/drawing/2014/main" id="{FDC3736B-62DB-8D2B-55CE-C27C756EEA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2972" y="865225"/>
            <a:ext cx="3415237" cy="192240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95452F5-23FC-AB57-F698-4EE3B8E92CA9}"/>
              </a:ext>
            </a:extLst>
          </p:cNvPr>
          <p:cNvSpPr txBox="1"/>
          <p:nvPr/>
        </p:nvSpPr>
        <p:spPr>
          <a:xfrm>
            <a:off x="3367889" y="4656706"/>
            <a:ext cx="7234503" cy="507831"/>
          </a:xfrm>
          <a:prstGeom prst="rect">
            <a:avLst/>
          </a:prstGeom>
          <a:noFill/>
        </p:spPr>
        <p:txBody>
          <a:bodyPr wrap="square" rtlCol="0">
            <a:spAutoFit/>
          </a:bodyPr>
          <a:lstStyle/>
          <a:p>
            <a:r>
              <a:rPr lang="en-US" sz="900" dirty="0">
                <a:latin typeface="Times New Roman" panose="02020603050405020304" pitchFamily="18" charset="0"/>
                <a:cs typeface="Times New Roman" panose="02020603050405020304" pitchFamily="18" charset="0"/>
              </a:rPr>
              <a:t/>
            </a:r>
            <a:br>
              <a:rPr lang="en-US" sz="900" dirty="0">
                <a:latin typeface="Times New Roman" panose="02020603050405020304" pitchFamily="18" charset="0"/>
                <a:cs typeface="Times New Roman" panose="02020603050405020304" pitchFamily="18" charset="0"/>
              </a:rPr>
            </a:br>
            <a:r>
              <a:rPr lang="en-US" sz="900" dirty="0">
                <a:latin typeface="Times New Roman" panose="02020603050405020304" pitchFamily="18" charset="0"/>
                <a:cs typeface="Times New Roman" panose="02020603050405020304" pitchFamily="18" charset="0"/>
              </a:rPr>
              <a:t>Google Expeditions- </a:t>
            </a:r>
            <a:r>
              <a:rPr lang="en-US" sz="900" dirty="0">
                <a:latin typeface="Times New Roman" panose="02020603050405020304" pitchFamily="18" charset="0"/>
                <a:cs typeface="Times New Roman" panose="02020603050405020304" pitchFamily="18" charset="0"/>
                <a:hlinkClick r:id="rId4"/>
              </a:rPr>
              <a:t>https://blog.google/products/google-ar-vr/adventures-abound-explore-google-expeditions-your-own</a:t>
            </a:r>
            <a:r>
              <a:rPr lang="en-US" sz="900" dirty="0">
                <a:latin typeface="Times New Roman" panose="02020603050405020304" pitchFamily="18" charset="0"/>
                <a:cs typeface="Times New Roman" panose="02020603050405020304" pitchFamily="18" charset="0"/>
              </a:rPr>
              <a:t/>
            </a:r>
            <a:br>
              <a:rPr lang="en-US" sz="900" dirty="0">
                <a:latin typeface="Times New Roman" panose="02020603050405020304" pitchFamily="18" charset="0"/>
                <a:cs typeface="Times New Roman" panose="02020603050405020304" pitchFamily="18" charset="0"/>
              </a:rPr>
            </a:br>
            <a:r>
              <a:rPr lang="en-US" sz="900" dirty="0">
                <a:latin typeface="Times New Roman" panose="02020603050405020304" pitchFamily="18" charset="0"/>
                <a:cs typeface="Times New Roman" panose="02020603050405020304" pitchFamily="18" charset="0"/>
              </a:rPr>
              <a:t>Horizon Workrooms- </a:t>
            </a:r>
            <a:r>
              <a:rPr lang="en-US" sz="900" dirty="0">
                <a:latin typeface="Times New Roman" panose="02020603050405020304" pitchFamily="18" charset="0"/>
                <a:cs typeface="Times New Roman" panose="02020603050405020304" pitchFamily="18" charset="0"/>
                <a:hlinkClick r:id="rId5"/>
              </a:rPr>
              <a:t>https://capsulesight.com/mixedreality/15-examples-of-the-use-of-mixed-reality-in-education/</a:t>
            </a:r>
            <a:endParaRPr lang="en-US" sz="900" dirty="0">
              <a:latin typeface="Times New Roman" panose="02020603050405020304" pitchFamily="18" charset="0"/>
              <a:cs typeface="Times New Roman" panose="02020603050405020304" pitchFamily="18" charset="0"/>
            </a:endParaRPr>
          </a:p>
        </p:txBody>
      </p:sp>
      <p:pic>
        <p:nvPicPr>
          <p:cNvPr id="5124" name="Picture 4" descr="Google Expedition">
            <a:extLst>
              <a:ext uri="{FF2B5EF4-FFF2-40B4-BE49-F238E27FC236}">
                <a16:creationId xmlns:a16="http://schemas.microsoft.com/office/drawing/2014/main" id="{21EEA3BC-D7B6-03B9-4B04-E7D458F0F88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13719" y="2892862"/>
            <a:ext cx="3394490" cy="1697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0577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p:nvPr/>
        </p:nvSpPr>
        <p:spPr>
          <a:xfrm>
            <a:off x="240452" y="840004"/>
            <a:ext cx="5545892" cy="3995704"/>
          </a:xfrm>
          <a:prstGeom prst="rect">
            <a:avLst/>
          </a:prstGeom>
          <a:noFill/>
          <a:ln>
            <a:noFill/>
          </a:ln>
        </p:spPr>
        <p:txBody>
          <a:bodyPr spcFirstLastPara="1" wrap="square" lIns="91425" tIns="91425" rIns="91425" bIns="91425" anchor="t" anchorCtr="0">
            <a:normAutofit/>
          </a:bodyPr>
          <a:lstStyle/>
          <a:p>
            <a:r>
              <a:rPr lang="en-IN" b="1" dirty="0">
                <a:latin typeface="Times New Roman" panose="02020603050405020304" pitchFamily="18" charset="0"/>
                <a:cs typeface="Times New Roman" panose="02020603050405020304" pitchFamily="18" charset="0"/>
              </a:rPr>
              <a:t>3. Microsoft</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Products:</a:t>
            </a:r>
            <a:r>
              <a:rPr lang="en-IN" dirty="0">
                <a:latin typeface="Times New Roman" panose="02020603050405020304" pitchFamily="18" charset="0"/>
                <a:cs typeface="Times New Roman" panose="02020603050405020304" pitchFamily="18" charset="0"/>
              </a:rPr>
              <a:t> Microsoft </a:t>
            </a:r>
            <a:r>
              <a:rPr lang="en-IN" dirty="0" smtClean="0">
                <a:latin typeface="Times New Roman" panose="02020603050405020304" pitchFamily="18" charset="0"/>
                <a:cs typeface="Times New Roman" panose="02020603050405020304" pitchFamily="18" charset="0"/>
              </a:rPr>
              <a:t>Mesh</a:t>
            </a:r>
          </a:p>
          <a:p>
            <a:r>
              <a:rPr lang="en-IN" b="1" dirty="0" smtClean="0">
                <a:latin typeface="Times New Roman" panose="02020603050405020304" pitchFamily="18" charset="0"/>
                <a:cs typeface="Times New Roman" panose="02020603050405020304" pitchFamily="18" charset="0"/>
              </a:rPr>
              <a:t>Strengths</a:t>
            </a:r>
            <a:r>
              <a:rPr lang="en-IN" b="1"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Advanced mixed reality capabilities</a:t>
            </a: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Integration with enterprise solutions (Microsoft Teams, Dynamics 365)</a:t>
            </a: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Strong developer ecosystem</a:t>
            </a:r>
          </a:p>
          <a:p>
            <a:pPr marL="457200" lvl="1"/>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4. Unity Technologies</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Products:</a:t>
            </a:r>
            <a:r>
              <a:rPr lang="en-IN" dirty="0">
                <a:latin typeface="Times New Roman" panose="02020603050405020304" pitchFamily="18" charset="0"/>
                <a:cs typeface="Times New Roman" panose="02020603050405020304" pitchFamily="18" charset="0"/>
              </a:rPr>
              <a:t> Unity Reflect, Unity Learn</a:t>
            </a:r>
          </a:p>
          <a:p>
            <a:r>
              <a:rPr lang="en-IN" b="1" dirty="0">
                <a:latin typeface="Times New Roman" panose="02020603050405020304" pitchFamily="18" charset="0"/>
                <a:cs typeface="Times New Roman" panose="02020603050405020304" pitchFamily="18" charset="0"/>
              </a:rPr>
              <a:t>Strengths:</a:t>
            </a:r>
            <a:endParaRPr lang="en-I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Leading development platform for V</a:t>
            </a:r>
            <a:r>
              <a:rPr lang="en-IN" dirty="0" smtClean="0">
                <a:latin typeface="Times New Roman" panose="02020603050405020304" pitchFamily="18" charset="0"/>
                <a:cs typeface="Times New Roman" panose="02020603050405020304" pitchFamily="18" charset="0"/>
              </a:rPr>
              <a:t>R </a:t>
            </a:r>
            <a:r>
              <a:rPr lang="en-IN" dirty="0">
                <a:latin typeface="Times New Roman" panose="02020603050405020304" pitchFamily="18" charset="0"/>
                <a:cs typeface="Times New Roman" panose="02020603050405020304" pitchFamily="18" charset="0"/>
              </a:rPr>
              <a:t>content</a:t>
            </a: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Extensive library of educational resources and tutorials</a:t>
            </a:r>
          </a:p>
          <a:p>
            <a:pPr marL="742950" lvl="1"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Strong support for custom educational experiences</a:t>
            </a:r>
          </a:p>
          <a:p>
            <a:pPr marL="742950" lvl="1" indent="-28575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
        <p:nvSpPr>
          <p:cNvPr id="2" name="Google Shape;54;p10">
            <a:extLst>
              <a:ext uri="{FF2B5EF4-FFF2-40B4-BE49-F238E27FC236}">
                <a16:creationId xmlns:a16="http://schemas.microsoft.com/office/drawing/2014/main" id="{9A696A64-F36A-DA52-E18D-DF62F52B7234}"/>
              </a:ext>
            </a:extLst>
          </p:cNvPr>
          <p:cNvSpPr txBox="1"/>
          <p:nvPr/>
        </p:nvSpPr>
        <p:spPr>
          <a:xfrm>
            <a:off x="1733385" y="72737"/>
            <a:ext cx="6734754" cy="67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3600" b="0" i="0" u="none" strike="noStrike" cap="none" dirty="0">
                <a:solidFill>
                  <a:srgbClr val="000000"/>
                </a:solidFill>
                <a:latin typeface="Times New Roman"/>
                <a:ea typeface="Times New Roman"/>
                <a:cs typeface="Times New Roman"/>
                <a:sym typeface="Times New Roman"/>
              </a:rPr>
              <a:t>Key Competitor</a:t>
            </a:r>
            <a:endParaRPr sz="3600" b="0" i="0" u="none" strike="noStrike" cap="none" dirty="0">
              <a:solidFill>
                <a:srgbClr val="000000"/>
              </a:solidFill>
              <a:latin typeface="Times New Roman"/>
              <a:ea typeface="Times New Roman"/>
              <a:cs typeface="Times New Roman"/>
              <a:sym typeface="Times New Roman"/>
            </a:endParaRPr>
          </a:p>
        </p:txBody>
      </p:sp>
      <p:pic>
        <p:nvPicPr>
          <p:cNvPr id="6146" name="Picture 2" descr="A person uses a HoloLens device to perform a system check at work.">
            <a:extLst>
              <a:ext uri="{FF2B5EF4-FFF2-40B4-BE49-F238E27FC236}">
                <a16:creationId xmlns:a16="http://schemas.microsoft.com/office/drawing/2014/main" id="{39044B67-F5A7-00AF-A8F8-233ED33629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6344" y="939592"/>
            <a:ext cx="2904983" cy="182618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8FF49A9-72A1-C656-472A-67EDB36564A1}"/>
              </a:ext>
            </a:extLst>
          </p:cNvPr>
          <p:cNvSpPr txBox="1"/>
          <p:nvPr/>
        </p:nvSpPr>
        <p:spPr>
          <a:xfrm>
            <a:off x="2948440" y="4674959"/>
            <a:ext cx="7234503" cy="507831"/>
          </a:xfrm>
          <a:prstGeom prst="rect">
            <a:avLst/>
          </a:prstGeom>
          <a:noFill/>
        </p:spPr>
        <p:txBody>
          <a:bodyPr wrap="square" rtlCol="0">
            <a:spAutoFit/>
          </a:bodyPr>
          <a:lstStyle/>
          <a:p>
            <a:r>
              <a:rPr lang="en-US" sz="900" dirty="0">
                <a:latin typeface="Times New Roman" panose="02020603050405020304" pitchFamily="18" charset="0"/>
                <a:cs typeface="Times New Roman" panose="02020603050405020304" pitchFamily="18" charset="0"/>
              </a:rPr>
              <a:t/>
            </a:r>
            <a:br>
              <a:rPr lang="en-US" sz="900" dirty="0">
                <a:latin typeface="Times New Roman" panose="02020603050405020304" pitchFamily="18" charset="0"/>
                <a:cs typeface="Times New Roman" panose="02020603050405020304" pitchFamily="18" charset="0"/>
              </a:rPr>
            </a:br>
            <a:r>
              <a:rPr lang="en-US" sz="900" dirty="0">
                <a:latin typeface="Times New Roman" panose="02020603050405020304" pitchFamily="18" charset="0"/>
                <a:cs typeface="Times New Roman" panose="02020603050405020304" pitchFamily="18" charset="0"/>
              </a:rPr>
              <a:t>Microsoft </a:t>
            </a:r>
            <a:r>
              <a:rPr lang="en-US" sz="900" dirty="0" err="1">
                <a:latin typeface="Times New Roman" panose="02020603050405020304" pitchFamily="18" charset="0"/>
                <a:cs typeface="Times New Roman" panose="02020603050405020304" pitchFamily="18" charset="0"/>
              </a:rPr>
              <a:t>Hololense</a:t>
            </a:r>
            <a:r>
              <a:rPr lang="en-US" sz="900" dirty="0">
                <a:latin typeface="Times New Roman" panose="02020603050405020304" pitchFamily="18" charset="0"/>
                <a:cs typeface="Times New Roman" panose="02020603050405020304" pitchFamily="18" charset="0"/>
              </a:rPr>
              <a:t> - </a:t>
            </a:r>
            <a:r>
              <a:rPr lang="en-US" sz="900" dirty="0">
                <a:latin typeface="Times New Roman" panose="02020603050405020304" pitchFamily="18" charset="0"/>
                <a:cs typeface="Times New Roman" panose="02020603050405020304" pitchFamily="18" charset="0"/>
                <a:hlinkClick r:id="rId4"/>
              </a:rPr>
              <a:t>https://www.microsoft.com/en-us/d/hololens-2/91pnzzznzwcp?activetab=pivot:overviewtab</a:t>
            </a:r>
            <a:r>
              <a:rPr lang="en-US" sz="900" dirty="0">
                <a:latin typeface="Times New Roman" panose="02020603050405020304" pitchFamily="18" charset="0"/>
                <a:cs typeface="Times New Roman" panose="02020603050405020304" pitchFamily="18" charset="0"/>
              </a:rPr>
              <a:t/>
            </a:r>
            <a:br>
              <a:rPr lang="en-US" sz="900" dirty="0">
                <a:latin typeface="Times New Roman" panose="02020603050405020304" pitchFamily="18" charset="0"/>
                <a:cs typeface="Times New Roman" panose="02020603050405020304" pitchFamily="18" charset="0"/>
              </a:rPr>
            </a:br>
            <a:r>
              <a:rPr lang="en-US" sz="900" dirty="0">
                <a:latin typeface="Times New Roman" panose="02020603050405020304" pitchFamily="18" charset="0"/>
                <a:cs typeface="Times New Roman" panose="02020603050405020304" pitchFamily="18" charset="0"/>
              </a:rPr>
              <a:t>Unity </a:t>
            </a:r>
            <a:r>
              <a:rPr lang="en-US" sz="900" dirty="0" err="1">
                <a:latin typeface="Times New Roman" panose="02020603050405020304" pitchFamily="18" charset="0"/>
                <a:cs typeface="Times New Roman" panose="02020603050405020304" pitchFamily="18" charset="0"/>
              </a:rPr>
              <a:t>Refelect</a:t>
            </a:r>
            <a:r>
              <a:rPr lang="en-US" sz="900" dirty="0">
                <a:latin typeface="Times New Roman" panose="02020603050405020304" pitchFamily="18" charset="0"/>
                <a:cs typeface="Times New Roman" panose="02020603050405020304" pitchFamily="18" charset="0"/>
              </a:rPr>
              <a:t> - </a:t>
            </a:r>
            <a:r>
              <a:rPr lang="en-US" sz="900" dirty="0">
                <a:latin typeface="Times New Roman" panose="02020603050405020304" pitchFamily="18" charset="0"/>
                <a:cs typeface="Times New Roman" panose="02020603050405020304" pitchFamily="18" charset="0"/>
                <a:hlinkClick r:id="rId5"/>
              </a:rPr>
              <a:t>https://www.geoweeknews.com/news/unity-reflect-brings-integration-and-real-time-collaboration-to-autodesk-revit</a:t>
            </a:r>
            <a:endParaRPr lang="en-US" sz="900" dirty="0">
              <a:latin typeface="Times New Roman" panose="02020603050405020304" pitchFamily="18" charset="0"/>
              <a:cs typeface="Times New Roman" panose="02020603050405020304" pitchFamily="18" charset="0"/>
            </a:endParaRPr>
          </a:p>
        </p:txBody>
      </p:sp>
      <p:pic>
        <p:nvPicPr>
          <p:cNvPr id="6148" name="Picture 4" descr="Unity_Reflect_001">
            <a:extLst>
              <a:ext uri="{FF2B5EF4-FFF2-40B4-BE49-F238E27FC236}">
                <a16:creationId xmlns:a16="http://schemas.microsoft.com/office/drawing/2014/main" id="{053A030B-7057-DF0B-EBC0-72512C67E27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86343" y="2858942"/>
            <a:ext cx="2904983" cy="1634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73588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p:nvPr/>
        </p:nvSpPr>
        <p:spPr>
          <a:xfrm>
            <a:off x="367359" y="947380"/>
            <a:ext cx="8520600" cy="3942967"/>
          </a:xfrm>
          <a:prstGeom prst="rect">
            <a:avLst/>
          </a:prstGeom>
          <a:noFill/>
          <a:ln>
            <a:noFill/>
          </a:ln>
        </p:spPr>
        <p:txBody>
          <a:bodyPr spcFirstLastPara="1" wrap="square" lIns="91425" tIns="91425" rIns="91425" bIns="91425" anchor="t" anchorCtr="0">
            <a:noAutofit/>
          </a:bodyPr>
          <a:lstStyle/>
          <a:p>
            <a:pPr algn="just">
              <a:buFont typeface="+mj-lt"/>
              <a:buAutoNum type="arabicPeriod"/>
            </a:pPr>
            <a:r>
              <a:rPr lang="en-IN" b="1" dirty="0">
                <a:latin typeface="Times New Roman" panose="02020603050405020304" pitchFamily="18" charset="0"/>
                <a:cs typeface="Times New Roman" panose="02020603050405020304" pitchFamily="18" charset="0"/>
              </a:rPr>
              <a:t> Virtual Learning Environments</a:t>
            </a:r>
            <a:endParaRPr lang="en-IN" dirty="0">
              <a:latin typeface="Times New Roman" panose="02020603050405020304" pitchFamily="18" charset="0"/>
              <a:cs typeface="Times New Roman" panose="02020603050405020304" pitchFamily="18" charset="0"/>
            </a:endParaRPr>
          </a:p>
          <a:p>
            <a:pPr marL="457200" lvl="1" algn="just"/>
            <a:r>
              <a:rPr lang="en-IN" b="1" dirty="0">
                <a:latin typeface="Times New Roman" panose="02020603050405020304" pitchFamily="18" charset="0"/>
                <a:cs typeface="Times New Roman" panose="02020603050405020304" pitchFamily="18" charset="0"/>
              </a:rPr>
              <a:t>Reduced Physical Infrastructure: </a:t>
            </a:r>
            <a:r>
              <a:rPr lang="en-IN" dirty="0">
                <a:latin typeface="Times New Roman" panose="02020603050405020304" pitchFamily="18" charset="0"/>
                <a:cs typeface="Times New Roman" panose="02020603050405020304" pitchFamily="18" charset="0"/>
              </a:rPr>
              <a:t>Lowers the need for traditional classroom spaces, leading to decreased construction and maintenance resource consumption.</a:t>
            </a:r>
          </a:p>
          <a:p>
            <a:pPr marL="457200" lvl="1" algn="just"/>
            <a:r>
              <a:rPr lang="en-IN" b="1" dirty="0">
                <a:latin typeface="Times New Roman" panose="02020603050405020304" pitchFamily="18" charset="0"/>
                <a:cs typeface="Times New Roman" panose="02020603050405020304" pitchFamily="18" charset="0"/>
              </a:rPr>
              <a:t>Minimized Commuting: </a:t>
            </a:r>
            <a:r>
              <a:rPr lang="en-IN" dirty="0">
                <a:latin typeface="Times New Roman" panose="02020603050405020304" pitchFamily="18" charset="0"/>
                <a:cs typeface="Times New Roman" panose="02020603050405020304" pitchFamily="18" charset="0"/>
              </a:rPr>
              <a:t>Students and educators can participate from anywhere, reducing transportation-related carbon emissions</a:t>
            </a:r>
            <a:r>
              <a:rPr lang="en-IN" dirty="0" smtClean="0">
                <a:latin typeface="Times New Roman" panose="02020603050405020304" pitchFamily="18" charset="0"/>
                <a:cs typeface="Times New Roman" panose="02020603050405020304" pitchFamily="18" charset="0"/>
              </a:rPr>
              <a:t>.</a:t>
            </a:r>
          </a:p>
          <a:p>
            <a:pPr marL="457200" lvl="1" algn="just"/>
            <a:endParaRPr lang="en-IN" dirty="0">
              <a:latin typeface="Times New Roman" panose="02020603050405020304" pitchFamily="18" charset="0"/>
              <a:cs typeface="Times New Roman" panose="02020603050405020304" pitchFamily="18" charset="0"/>
            </a:endParaRPr>
          </a:p>
          <a:p>
            <a:pPr algn="just">
              <a:buFont typeface="+mj-lt"/>
              <a:buAutoNum type="arabicPeriod"/>
            </a:pPr>
            <a:r>
              <a:rPr lang="en-IN" b="1" dirty="0">
                <a:latin typeface="Times New Roman" panose="02020603050405020304" pitchFamily="18" charset="0"/>
                <a:cs typeface="Times New Roman" panose="02020603050405020304" pitchFamily="18" charset="0"/>
              </a:rPr>
              <a:t> Digital Resources and Content</a:t>
            </a:r>
            <a:endParaRPr lang="en-IN" dirty="0">
              <a:latin typeface="Times New Roman" panose="02020603050405020304" pitchFamily="18" charset="0"/>
              <a:cs typeface="Times New Roman" panose="02020603050405020304" pitchFamily="18" charset="0"/>
            </a:endParaRPr>
          </a:p>
          <a:p>
            <a:pPr marL="457200" lvl="1" algn="just"/>
            <a:r>
              <a:rPr lang="en-IN" b="1" dirty="0">
                <a:latin typeface="Times New Roman" panose="02020603050405020304" pitchFamily="18" charset="0"/>
                <a:cs typeface="Times New Roman" panose="02020603050405020304" pitchFamily="18" charset="0"/>
              </a:rPr>
              <a:t>Paperless Learning: </a:t>
            </a:r>
            <a:r>
              <a:rPr lang="en-IN" dirty="0">
                <a:latin typeface="Times New Roman" panose="02020603050405020304" pitchFamily="18" charset="0"/>
                <a:cs typeface="Times New Roman" panose="02020603050405020304" pitchFamily="18" charset="0"/>
              </a:rPr>
              <a:t>Digital textbooks and materials eliminate the need for paper, ink, and physical distribution.</a:t>
            </a:r>
          </a:p>
          <a:p>
            <a:pPr marL="457200" lvl="1" algn="just"/>
            <a:r>
              <a:rPr lang="en-IN" b="1" dirty="0">
                <a:latin typeface="Times New Roman" panose="02020603050405020304" pitchFamily="18" charset="0"/>
                <a:cs typeface="Times New Roman" panose="02020603050405020304" pitchFamily="18" charset="0"/>
              </a:rPr>
              <a:t>Reusable and Upgradable Content: </a:t>
            </a:r>
            <a:r>
              <a:rPr lang="en-IN" dirty="0">
                <a:latin typeface="Times New Roman" panose="02020603050405020304" pitchFamily="18" charset="0"/>
                <a:cs typeface="Times New Roman" panose="02020603050405020304" pitchFamily="18" charset="0"/>
              </a:rPr>
              <a:t>Virtual content can be updated and reused without generating physical waste</a:t>
            </a:r>
            <a:r>
              <a:rPr lang="en-IN" dirty="0" smtClean="0">
                <a:latin typeface="Times New Roman" panose="02020603050405020304" pitchFamily="18" charset="0"/>
                <a:cs typeface="Times New Roman" panose="02020603050405020304" pitchFamily="18" charset="0"/>
              </a:rPr>
              <a:t>.</a:t>
            </a:r>
          </a:p>
          <a:p>
            <a:pPr marL="457200" lvl="1" algn="just"/>
            <a:endParaRPr lang="en-IN" dirty="0">
              <a:latin typeface="Times New Roman" panose="02020603050405020304" pitchFamily="18" charset="0"/>
              <a:cs typeface="Times New Roman" panose="02020603050405020304" pitchFamily="18" charset="0"/>
            </a:endParaRPr>
          </a:p>
          <a:p>
            <a:pPr algn="just">
              <a:buFont typeface="+mj-lt"/>
              <a:buAutoNum type="arabicPeriod"/>
            </a:pPr>
            <a:r>
              <a:rPr lang="en-IN" b="1" dirty="0">
                <a:latin typeface="Times New Roman" panose="02020603050405020304" pitchFamily="18" charset="0"/>
                <a:cs typeface="Times New Roman" panose="02020603050405020304" pitchFamily="18" charset="0"/>
              </a:rPr>
              <a:t> Energy Efficiency</a:t>
            </a:r>
            <a:endParaRPr lang="en-IN" dirty="0">
              <a:latin typeface="Times New Roman" panose="02020603050405020304" pitchFamily="18" charset="0"/>
              <a:cs typeface="Times New Roman" panose="02020603050405020304" pitchFamily="18" charset="0"/>
            </a:endParaRPr>
          </a:p>
          <a:p>
            <a:pPr marL="457200" lvl="1" algn="just"/>
            <a:r>
              <a:rPr lang="en-IN" b="1" dirty="0">
                <a:latin typeface="Times New Roman" panose="02020603050405020304" pitchFamily="18" charset="0"/>
                <a:cs typeface="Times New Roman" panose="02020603050405020304" pitchFamily="18" charset="0"/>
              </a:rPr>
              <a:t>Optimized Software and Hardware: </a:t>
            </a:r>
            <a:r>
              <a:rPr lang="en-IN" dirty="0">
                <a:latin typeface="Times New Roman" panose="02020603050405020304" pitchFamily="18" charset="0"/>
                <a:cs typeface="Times New Roman" panose="02020603050405020304" pitchFamily="18" charset="0"/>
              </a:rPr>
              <a:t>Development of energy-efficient </a:t>
            </a:r>
            <a:r>
              <a:rPr lang="en-IN" dirty="0" smtClean="0">
                <a:latin typeface="Times New Roman" panose="02020603050405020304" pitchFamily="18" charset="0"/>
                <a:cs typeface="Times New Roman" panose="02020603050405020304" pitchFamily="18" charset="0"/>
              </a:rPr>
              <a:t>VR </a:t>
            </a:r>
            <a:r>
              <a:rPr lang="en-IN" dirty="0">
                <a:latin typeface="Times New Roman" panose="02020603050405020304" pitchFamily="18" charset="0"/>
                <a:cs typeface="Times New Roman" panose="02020603050405020304" pitchFamily="18" charset="0"/>
              </a:rPr>
              <a:t>devices and software to minimize power consumption.</a:t>
            </a:r>
          </a:p>
          <a:p>
            <a:pPr marL="457200" lvl="1" algn="just"/>
            <a:r>
              <a:rPr lang="en-IN" b="1" dirty="0">
                <a:latin typeface="Times New Roman" panose="02020603050405020304" pitchFamily="18" charset="0"/>
                <a:cs typeface="Times New Roman" panose="02020603050405020304" pitchFamily="18" charset="0"/>
              </a:rPr>
              <a:t>Renewable Energy Integration: </a:t>
            </a:r>
            <a:r>
              <a:rPr lang="en-IN" dirty="0">
                <a:latin typeface="Times New Roman" panose="02020603050405020304" pitchFamily="18" charset="0"/>
                <a:cs typeface="Times New Roman" panose="02020603050405020304" pitchFamily="18" charset="0"/>
              </a:rPr>
              <a:t>Utilizing renewable energy sources to power servers and data centres supporting the </a:t>
            </a:r>
            <a:r>
              <a:rPr lang="en-IN" dirty="0" smtClean="0">
                <a:latin typeface="Times New Roman" panose="02020603050405020304" pitchFamily="18" charset="0"/>
                <a:cs typeface="Times New Roman" panose="02020603050405020304" pitchFamily="18" charset="0"/>
              </a:rPr>
              <a:t>virtual Reality.</a:t>
            </a:r>
            <a:endParaRPr lang="en-IN" dirty="0">
              <a:latin typeface="Times New Roman" panose="02020603050405020304" pitchFamily="18" charset="0"/>
              <a:cs typeface="Times New Roman" panose="02020603050405020304" pitchFamily="18" charset="0"/>
            </a:endParaRPr>
          </a:p>
        </p:txBody>
      </p:sp>
      <p:sp>
        <p:nvSpPr>
          <p:cNvPr id="2" name="Google Shape;54;p10">
            <a:extLst>
              <a:ext uri="{FF2B5EF4-FFF2-40B4-BE49-F238E27FC236}">
                <a16:creationId xmlns:a16="http://schemas.microsoft.com/office/drawing/2014/main" id="{9A696A64-F36A-DA52-E18D-DF62F52B7234}"/>
              </a:ext>
            </a:extLst>
          </p:cNvPr>
          <p:cNvSpPr txBox="1"/>
          <p:nvPr/>
        </p:nvSpPr>
        <p:spPr>
          <a:xfrm>
            <a:off x="1733385" y="72737"/>
            <a:ext cx="6734754" cy="67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3600" b="0" i="0" u="none" strike="noStrike" cap="none" dirty="0">
                <a:solidFill>
                  <a:srgbClr val="000000"/>
                </a:solidFill>
                <a:latin typeface="Times New Roman"/>
                <a:ea typeface="Times New Roman"/>
                <a:cs typeface="Times New Roman"/>
                <a:sym typeface="Times New Roman"/>
              </a:rPr>
              <a:t>Sustainability</a:t>
            </a:r>
            <a:endParaRPr sz="3600" b="0" i="0" u="none" strike="noStrike" cap="none" dirty="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53910784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p:nvPr/>
        </p:nvSpPr>
        <p:spPr>
          <a:xfrm>
            <a:off x="340408" y="889451"/>
            <a:ext cx="8463184" cy="4323926"/>
          </a:xfrm>
          <a:prstGeom prst="rect">
            <a:avLst/>
          </a:prstGeom>
          <a:noFill/>
          <a:ln>
            <a:noFill/>
          </a:ln>
        </p:spPr>
        <p:txBody>
          <a:bodyPr spcFirstLastPara="1" wrap="square" lIns="91425" tIns="91425" rIns="91425" bIns="91425" anchor="ctr" anchorCtr="0">
            <a:normAutofit/>
          </a:bodyPr>
          <a:lstStyle/>
          <a:p>
            <a:pPr algn="just">
              <a:lnSpc>
                <a:spcPct val="160000"/>
              </a:lnSpc>
            </a:pPr>
            <a:r>
              <a:rPr lang="en-IN" b="1" dirty="0">
                <a:latin typeface="Times New Roman" panose="02020603050405020304" pitchFamily="18" charset="0"/>
                <a:cs typeface="Times New Roman" panose="02020603050405020304" pitchFamily="18" charset="0"/>
              </a:rPr>
              <a:t>Educational Inequality</a:t>
            </a:r>
            <a:endParaRPr lang="en-IN" dirty="0">
              <a:latin typeface="Times New Roman" panose="02020603050405020304" pitchFamily="18" charset="0"/>
              <a:cs typeface="Times New Roman" panose="02020603050405020304" pitchFamily="18" charset="0"/>
            </a:endParaRPr>
          </a:p>
          <a:p>
            <a:pPr algn="just"/>
            <a:r>
              <a:rPr lang="en-IN" b="1" dirty="0">
                <a:latin typeface="Times New Roman" panose="02020603050405020304" pitchFamily="18" charset="0"/>
                <a:cs typeface="Times New Roman" panose="02020603050405020304" pitchFamily="18" charset="0"/>
              </a:rPr>
              <a:t>	Access Disparities: </a:t>
            </a:r>
            <a:r>
              <a:rPr lang="en-IN" dirty="0">
                <a:latin typeface="Times New Roman" panose="02020603050405020304" pitchFamily="18" charset="0"/>
                <a:cs typeface="Times New Roman" panose="02020603050405020304" pitchFamily="18" charset="0"/>
              </a:rPr>
              <a:t>Many regions lack access to quality education, with disparities in resources and 	opportunities.</a:t>
            </a:r>
          </a:p>
          <a:p>
            <a:pPr algn="just"/>
            <a:r>
              <a:rPr lang="en-IN" b="1" dirty="0">
                <a:latin typeface="Times New Roman" panose="02020603050405020304" pitchFamily="18" charset="0"/>
                <a:cs typeface="Times New Roman" panose="02020603050405020304" pitchFamily="18" charset="0"/>
              </a:rPr>
              <a:t>	Solution: 	</a:t>
            </a:r>
            <a:r>
              <a:rPr lang="en-IN" dirty="0">
                <a:latin typeface="Times New Roman" panose="02020603050405020304" pitchFamily="18" charset="0"/>
                <a:cs typeface="Times New Roman" panose="02020603050405020304" pitchFamily="18" charset="0"/>
              </a:rPr>
              <a:t>The </a:t>
            </a:r>
            <a:r>
              <a:rPr lang="en-IN" dirty="0" smtClean="0">
                <a:latin typeface="Times New Roman" panose="02020603050405020304" pitchFamily="18" charset="0"/>
                <a:cs typeface="Times New Roman" panose="02020603050405020304" pitchFamily="18" charset="0"/>
              </a:rPr>
              <a:t>Virtual Reality </a:t>
            </a:r>
            <a:r>
              <a:rPr lang="en-IN" dirty="0">
                <a:latin typeface="Times New Roman" panose="02020603050405020304" pitchFamily="18" charset="0"/>
                <a:cs typeface="Times New Roman" panose="02020603050405020304" pitchFamily="18" charset="0"/>
              </a:rPr>
              <a:t>can provide equitable access to high-quality educational content </a:t>
            </a:r>
            <a:r>
              <a:rPr lang="en-IN" dirty="0" smtClean="0">
                <a:latin typeface="Times New Roman" panose="02020603050405020304" pitchFamily="18" charset="0"/>
                <a:cs typeface="Times New Roman" panose="02020603050405020304" pitchFamily="18" charset="0"/>
              </a:rPr>
              <a:t>	regardless of </a:t>
            </a:r>
            <a:r>
              <a:rPr lang="en-IN" dirty="0">
                <a:latin typeface="Times New Roman" panose="02020603050405020304" pitchFamily="18" charset="0"/>
                <a:cs typeface="Times New Roman" panose="02020603050405020304" pitchFamily="18" charset="0"/>
              </a:rPr>
              <a:t>geographical location, bridging the gap between urban and rural education.</a:t>
            </a:r>
          </a:p>
          <a:p>
            <a:pPr algn="just"/>
            <a:endParaRPr lang="en-IN" dirty="0">
              <a:latin typeface="Times New Roman" panose="02020603050405020304" pitchFamily="18" charset="0"/>
              <a:cs typeface="Times New Roman" panose="02020603050405020304" pitchFamily="18" charset="0"/>
            </a:endParaRPr>
          </a:p>
          <a:p>
            <a:pPr algn="just">
              <a:lnSpc>
                <a:spcPct val="160000"/>
              </a:lnSpc>
            </a:pPr>
            <a:r>
              <a:rPr lang="en-IN" b="1" dirty="0">
                <a:latin typeface="Times New Roman" panose="02020603050405020304" pitchFamily="18" charset="0"/>
                <a:cs typeface="Times New Roman" panose="02020603050405020304" pitchFamily="18" charset="0"/>
              </a:rPr>
              <a:t>Limited Inclusivity</a:t>
            </a:r>
            <a:endParaRPr lang="en-IN" dirty="0">
              <a:latin typeface="Times New Roman" panose="02020603050405020304" pitchFamily="18" charset="0"/>
              <a:cs typeface="Times New Roman" panose="02020603050405020304" pitchFamily="18" charset="0"/>
            </a:endParaRPr>
          </a:p>
          <a:p>
            <a:pPr algn="just"/>
            <a:r>
              <a:rPr lang="en-IN" b="1" dirty="0">
                <a:latin typeface="Times New Roman" panose="02020603050405020304" pitchFamily="18" charset="0"/>
                <a:cs typeface="Times New Roman" panose="02020603050405020304" pitchFamily="18" charset="0"/>
              </a:rPr>
              <a:t>	Special Needs Education: </a:t>
            </a:r>
            <a:r>
              <a:rPr lang="en-IN" dirty="0">
                <a:latin typeface="Times New Roman" panose="02020603050405020304" pitchFamily="18" charset="0"/>
                <a:cs typeface="Times New Roman" panose="02020603050405020304" pitchFamily="18" charset="0"/>
              </a:rPr>
              <a:t>Traditional education systems often struggle to cater to students with 	diverse learning needs, including those with disabilities.</a:t>
            </a:r>
          </a:p>
          <a:p>
            <a:pPr algn="just"/>
            <a:r>
              <a:rPr lang="en-IN" b="1" dirty="0">
                <a:latin typeface="Times New Roman" panose="02020603050405020304" pitchFamily="18" charset="0"/>
                <a:cs typeface="Times New Roman" panose="02020603050405020304" pitchFamily="18" charset="0"/>
              </a:rPr>
              <a:t>	Solution: 	</a:t>
            </a:r>
            <a:r>
              <a:rPr lang="en-IN" dirty="0" smtClean="0">
                <a:latin typeface="Times New Roman" panose="02020603050405020304" pitchFamily="18" charset="0"/>
                <a:cs typeface="Times New Roman" panose="02020603050405020304" pitchFamily="18" charset="0"/>
              </a:rPr>
              <a:t>VR </a:t>
            </a:r>
            <a:r>
              <a:rPr lang="en-IN" dirty="0">
                <a:latin typeface="Times New Roman" panose="02020603050405020304" pitchFamily="18" charset="0"/>
                <a:cs typeface="Times New Roman" panose="02020603050405020304" pitchFamily="18" charset="0"/>
              </a:rPr>
              <a:t>can offer personalized and adaptive learning experiences, making education 	more inclusive and accessible for all students.</a:t>
            </a:r>
          </a:p>
          <a:p>
            <a:pPr algn="just"/>
            <a:endParaRPr lang="en-IN" dirty="0">
              <a:latin typeface="Times New Roman" panose="02020603050405020304" pitchFamily="18" charset="0"/>
              <a:cs typeface="Times New Roman" panose="02020603050405020304" pitchFamily="18" charset="0"/>
            </a:endParaRPr>
          </a:p>
          <a:p>
            <a:pPr algn="just">
              <a:lnSpc>
                <a:spcPct val="160000"/>
              </a:lnSpc>
            </a:pPr>
            <a:r>
              <a:rPr lang="en-IN" b="1" dirty="0">
                <a:latin typeface="Times New Roman" panose="02020603050405020304" pitchFamily="18" charset="0"/>
                <a:cs typeface="Times New Roman" panose="02020603050405020304" pitchFamily="18" charset="0"/>
              </a:rPr>
              <a:t>Social Isolation and Mental Health</a:t>
            </a:r>
            <a:endParaRPr lang="en-IN" dirty="0">
              <a:latin typeface="Times New Roman" panose="02020603050405020304" pitchFamily="18" charset="0"/>
              <a:cs typeface="Times New Roman" panose="02020603050405020304" pitchFamily="18" charset="0"/>
            </a:endParaRPr>
          </a:p>
          <a:p>
            <a:pPr algn="just"/>
            <a:r>
              <a:rPr lang="en-IN" b="1" dirty="0">
                <a:latin typeface="Times New Roman" panose="02020603050405020304" pitchFamily="18" charset="0"/>
                <a:cs typeface="Times New Roman" panose="02020603050405020304" pitchFamily="18" charset="0"/>
              </a:rPr>
              <a:t>	Impact of Isolation: </a:t>
            </a:r>
            <a:r>
              <a:rPr lang="en-IN" dirty="0">
                <a:latin typeface="Times New Roman" panose="02020603050405020304" pitchFamily="18" charset="0"/>
                <a:cs typeface="Times New Roman" panose="02020603050405020304" pitchFamily="18" charset="0"/>
              </a:rPr>
              <a:t>Social isolation, particularly exacerbated by the COVID-19 pandemic, has 	significant negative effects on mental health.</a:t>
            </a:r>
          </a:p>
          <a:p>
            <a:pPr algn="just"/>
            <a:r>
              <a:rPr lang="en-IN" b="1" dirty="0">
                <a:latin typeface="Times New Roman" panose="02020603050405020304" pitchFamily="18" charset="0"/>
                <a:cs typeface="Times New Roman" panose="02020603050405020304" pitchFamily="18" charset="0"/>
              </a:rPr>
              <a:t>	Solution:	</a:t>
            </a:r>
            <a:r>
              <a:rPr lang="en-IN" dirty="0">
                <a:latin typeface="Times New Roman" panose="02020603050405020304" pitchFamily="18" charset="0"/>
                <a:cs typeface="Times New Roman" panose="02020603050405020304" pitchFamily="18" charset="0"/>
              </a:rPr>
              <a:t>The </a:t>
            </a:r>
            <a:r>
              <a:rPr lang="en-IN" dirty="0" smtClean="0">
                <a:latin typeface="Times New Roman" panose="02020603050405020304" pitchFamily="18" charset="0"/>
                <a:cs typeface="Times New Roman" panose="02020603050405020304" pitchFamily="18" charset="0"/>
              </a:rPr>
              <a:t>Virtual Reality </a:t>
            </a:r>
            <a:r>
              <a:rPr lang="en-IN" dirty="0">
                <a:latin typeface="Times New Roman" panose="02020603050405020304" pitchFamily="18" charset="0"/>
                <a:cs typeface="Times New Roman" panose="02020603050405020304" pitchFamily="18" charset="0"/>
              </a:rPr>
              <a:t>can create virtual social spaces for interaction and 	collaboration, helping to mitigate feelings of isolation and promoting mental well-being.</a:t>
            </a:r>
          </a:p>
          <a:p>
            <a:pPr marL="457200" lvl="0" indent="-342900" algn="just" rtl="0">
              <a:lnSpc>
                <a:spcPct val="115000"/>
              </a:lnSpc>
              <a:spcBef>
                <a:spcPts val="0"/>
              </a:spcBef>
              <a:spcAft>
                <a:spcPts val="0"/>
              </a:spcAft>
              <a:buClr>
                <a:srgbClr val="595959"/>
              </a:buClr>
              <a:buSzPts val="1800"/>
              <a:buChar char="●"/>
            </a:pPr>
            <a:endParaRPr sz="1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2" name="Google Shape;54;p10">
            <a:extLst>
              <a:ext uri="{FF2B5EF4-FFF2-40B4-BE49-F238E27FC236}">
                <a16:creationId xmlns:a16="http://schemas.microsoft.com/office/drawing/2014/main" id="{9A696A64-F36A-DA52-E18D-DF62F52B7234}"/>
              </a:ext>
            </a:extLst>
          </p:cNvPr>
          <p:cNvSpPr txBox="1"/>
          <p:nvPr/>
        </p:nvSpPr>
        <p:spPr>
          <a:xfrm>
            <a:off x="1733385" y="72737"/>
            <a:ext cx="6734754" cy="67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3600" b="0" i="0" u="none" strike="noStrike" cap="none" dirty="0">
                <a:solidFill>
                  <a:srgbClr val="000000"/>
                </a:solidFill>
                <a:latin typeface="Times New Roman"/>
                <a:ea typeface="Times New Roman"/>
                <a:cs typeface="Times New Roman"/>
                <a:sym typeface="Times New Roman"/>
              </a:rPr>
              <a:t>Social Concerns</a:t>
            </a:r>
            <a:endParaRPr sz="3600" b="0" i="0" u="none" strike="noStrike" cap="none" dirty="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4199823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p:nvPr/>
        </p:nvSpPr>
        <p:spPr>
          <a:xfrm>
            <a:off x="311700" y="906449"/>
            <a:ext cx="5107588" cy="3971850"/>
          </a:xfrm>
          <a:prstGeom prst="rect">
            <a:avLst/>
          </a:prstGeom>
          <a:noFill/>
          <a:ln>
            <a:noFill/>
          </a:ln>
        </p:spPr>
        <p:txBody>
          <a:bodyPr spcFirstLastPara="1" wrap="square" lIns="91425" tIns="91425" rIns="91425" bIns="91425" anchor="t" anchorCtr="0">
            <a:normAutofit lnSpcReduction="10000"/>
          </a:bodyPr>
          <a:lstStyle/>
          <a:p>
            <a:pPr algn="just"/>
            <a:r>
              <a:rPr lang="en-IN" b="1" dirty="0">
                <a:latin typeface="Times New Roman" panose="02020603050405020304" pitchFamily="18" charset="0"/>
                <a:cs typeface="Times New Roman" panose="02020603050405020304" pitchFamily="18" charset="0"/>
              </a:rPr>
              <a:t>Lack of Practical Training</a:t>
            </a:r>
            <a:endParaRPr lang="en-IN" dirty="0">
              <a:latin typeface="Times New Roman" panose="02020603050405020304" pitchFamily="18" charset="0"/>
              <a:cs typeface="Times New Roman" panose="02020603050405020304" pitchFamily="18" charset="0"/>
            </a:endParaRPr>
          </a:p>
          <a:p>
            <a:pPr marL="457200" lvl="1" algn="just"/>
            <a:r>
              <a:rPr lang="en-IN" b="1" dirty="0">
                <a:latin typeface="Times New Roman" panose="02020603050405020304" pitchFamily="18" charset="0"/>
                <a:cs typeface="Times New Roman" panose="02020603050405020304" pitchFamily="18" charset="0"/>
              </a:rPr>
              <a:t>Hands-on Experience:</a:t>
            </a:r>
            <a:endParaRPr lang="en-IN" dirty="0">
              <a:latin typeface="Times New Roman" panose="02020603050405020304" pitchFamily="18" charset="0"/>
              <a:cs typeface="Times New Roman" panose="02020603050405020304" pitchFamily="18" charset="0"/>
            </a:endParaRPr>
          </a:p>
          <a:p>
            <a:pPr marL="914400" lvl="2" algn="just"/>
            <a:r>
              <a:rPr lang="en-IN" dirty="0">
                <a:latin typeface="Times New Roman" panose="02020603050405020304" pitchFamily="18" charset="0"/>
                <a:cs typeface="Times New Roman" panose="02020603050405020304" pitchFamily="18" charset="0"/>
              </a:rPr>
              <a:t>Many educational programs lack practical, hands-on training opportunities, especially in fields like medicine and engineering.</a:t>
            </a:r>
          </a:p>
          <a:p>
            <a:pPr marL="457200" lvl="1" algn="just"/>
            <a:r>
              <a:rPr lang="en-IN" b="1" dirty="0">
                <a:latin typeface="Times New Roman" panose="02020603050405020304" pitchFamily="18" charset="0"/>
                <a:cs typeface="Times New Roman" panose="02020603050405020304" pitchFamily="18" charset="0"/>
              </a:rPr>
              <a:t>Solution:</a:t>
            </a:r>
            <a:endParaRPr lang="en-IN" dirty="0">
              <a:latin typeface="Times New Roman" panose="02020603050405020304" pitchFamily="18" charset="0"/>
              <a:cs typeface="Times New Roman" panose="02020603050405020304" pitchFamily="18" charset="0"/>
            </a:endParaRPr>
          </a:p>
          <a:p>
            <a:pPr marL="914400" lvl="2" algn="just"/>
            <a:r>
              <a:rPr lang="en-IN" dirty="0">
                <a:latin typeface="Times New Roman" panose="02020603050405020304" pitchFamily="18" charset="0"/>
                <a:cs typeface="Times New Roman" panose="02020603050405020304" pitchFamily="18" charset="0"/>
              </a:rPr>
              <a:t>VR simulations can provide realistic, risk-free environments for practical training, enhancing skill development and preparedness.</a:t>
            </a:r>
          </a:p>
          <a:p>
            <a:pPr marL="914400" lvl="2" algn="just"/>
            <a:endParaRPr lang="en-IN" dirty="0">
              <a:latin typeface="Times New Roman" panose="02020603050405020304" pitchFamily="18" charset="0"/>
              <a:cs typeface="Times New Roman" panose="02020603050405020304" pitchFamily="18" charset="0"/>
            </a:endParaRPr>
          </a:p>
          <a:p>
            <a:pPr algn="just"/>
            <a:r>
              <a:rPr lang="en-IN" b="1" dirty="0">
                <a:latin typeface="Times New Roman" panose="02020603050405020304" pitchFamily="18" charset="0"/>
                <a:cs typeface="Times New Roman" panose="02020603050405020304" pitchFamily="18" charset="0"/>
              </a:rPr>
              <a:t>Environmental Education</a:t>
            </a:r>
            <a:endParaRPr lang="en-IN" dirty="0">
              <a:latin typeface="Times New Roman" panose="02020603050405020304" pitchFamily="18" charset="0"/>
              <a:cs typeface="Times New Roman" panose="02020603050405020304" pitchFamily="18" charset="0"/>
            </a:endParaRPr>
          </a:p>
          <a:p>
            <a:pPr marL="457200" lvl="1" algn="just"/>
            <a:r>
              <a:rPr lang="en-IN" b="1" dirty="0">
                <a:latin typeface="Times New Roman" panose="02020603050405020304" pitchFamily="18" charset="0"/>
                <a:cs typeface="Times New Roman" panose="02020603050405020304" pitchFamily="18" charset="0"/>
              </a:rPr>
              <a:t>Awareness and Action:</a:t>
            </a:r>
            <a:endParaRPr lang="en-IN" dirty="0">
              <a:latin typeface="Times New Roman" panose="02020603050405020304" pitchFamily="18" charset="0"/>
              <a:cs typeface="Times New Roman" panose="02020603050405020304" pitchFamily="18" charset="0"/>
            </a:endParaRPr>
          </a:p>
          <a:p>
            <a:pPr marL="914400" lvl="2" algn="just"/>
            <a:r>
              <a:rPr lang="en-IN" dirty="0">
                <a:latin typeface="Times New Roman" panose="02020603050405020304" pitchFamily="18" charset="0"/>
                <a:cs typeface="Times New Roman" panose="02020603050405020304" pitchFamily="18" charset="0"/>
              </a:rPr>
              <a:t>There is a need for greater awareness and action on environmental issues and sustainability practices.</a:t>
            </a:r>
          </a:p>
          <a:p>
            <a:pPr marL="457200" lvl="1" algn="just"/>
            <a:r>
              <a:rPr lang="en-IN" b="1" dirty="0">
                <a:latin typeface="Times New Roman" panose="02020603050405020304" pitchFamily="18" charset="0"/>
                <a:cs typeface="Times New Roman" panose="02020603050405020304" pitchFamily="18" charset="0"/>
              </a:rPr>
              <a:t>Solution:</a:t>
            </a:r>
            <a:endParaRPr lang="en-IN" dirty="0">
              <a:latin typeface="Times New Roman" panose="02020603050405020304" pitchFamily="18" charset="0"/>
              <a:cs typeface="Times New Roman" panose="02020603050405020304" pitchFamily="18" charset="0"/>
            </a:endParaRPr>
          </a:p>
          <a:p>
            <a:pPr marL="914400" lvl="2" algn="just"/>
            <a:r>
              <a:rPr lang="en-IN" dirty="0">
                <a:latin typeface="Times New Roman" panose="02020603050405020304" pitchFamily="18" charset="0"/>
                <a:cs typeface="Times New Roman" panose="02020603050405020304" pitchFamily="18" charset="0"/>
              </a:rPr>
              <a:t>Immersive </a:t>
            </a:r>
            <a:r>
              <a:rPr lang="en-IN" dirty="0" smtClean="0">
                <a:latin typeface="Times New Roman" panose="02020603050405020304" pitchFamily="18" charset="0"/>
                <a:cs typeface="Times New Roman" panose="02020603050405020304" pitchFamily="18" charset="0"/>
              </a:rPr>
              <a:t>VR </a:t>
            </a:r>
            <a:r>
              <a:rPr lang="en-IN" dirty="0">
                <a:latin typeface="Times New Roman" panose="02020603050405020304" pitchFamily="18" charset="0"/>
                <a:cs typeface="Times New Roman" panose="02020603050405020304" pitchFamily="18" charset="0"/>
              </a:rPr>
              <a:t>experiences can educate students on environmental conservation, climate change, and sustainability in an engaging and impactful manner.</a:t>
            </a:r>
          </a:p>
        </p:txBody>
      </p:sp>
      <p:sp>
        <p:nvSpPr>
          <p:cNvPr id="2" name="Google Shape;54;p10">
            <a:extLst>
              <a:ext uri="{FF2B5EF4-FFF2-40B4-BE49-F238E27FC236}">
                <a16:creationId xmlns:a16="http://schemas.microsoft.com/office/drawing/2014/main" id="{9A696A64-F36A-DA52-E18D-DF62F52B7234}"/>
              </a:ext>
            </a:extLst>
          </p:cNvPr>
          <p:cNvSpPr txBox="1"/>
          <p:nvPr/>
        </p:nvSpPr>
        <p:spPr>
          <a:xfrm>
            <a:off x="1733385" y="72737"/>
            <a:ext cx="6734754" cy="67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3600" b="0" i="0" u="none" strike="noStrike" cap="none" dirty="0">
                <a:solidFill>
                  <a:srgbClr val="000000"/>
                </a:solidFill>
                <a:latin typeface="Times New Roman"/>
                <a:ea typeface="Times New Roman"/>
                <a:cs typeface="Times New Roman"/>
                <a:sym typeface="Times New Roman"/>
              </a:rPr>
              <a:t>Social Concerns</a:t>
            </a:r>
            <a:endParaRPr sz="3600" b="0" i="0" u="none" strike="noStrike" cap="none" dirty="0">
              <a:solidFill>
                <a:srgbClr val="000000"/>
              </a:solidFill>
              <a:latin typeface="Times New Roman"/>
              <a:ea typeface="Times New Roman"/>
              <a:cs typeface="Times New Roman"/>
              <a:sym typeface="Times New Roman"/>
            </a:endParaRPr>
          </a:p>
        </p:txBody>
      </p:sp>
      <p:pic>
        <p:nvPicPr>
          <p:cNvPr id="7170" name="Picture 2">
            <a:extLst>
              <a:ext uri="{FF2B5EF4-FFF2-40B4-BE49-F238E27FC236}">
                <a16:creationId xmlns:a16="http://schemas.microsoft.com/office/drawing/2014/main" id="{CFB93384-D766-911B-04D2-BAEA6E7AFA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031" y="1619074"/>
            <a:ext cx="3550874" cy="2390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7670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1842390" y="59483"/>
            <a:ext cx="6064200" cy="5727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77777"/>
              <a:buNone/>
            </a:pPr>
            <a:r>
              <a:rPr lang="en-US" sz="4000" dirty="0">
                <a:latin typeface="Times New Roman"/>
                <a:ea typeface="Times New Roman"/>
                <a:cs typeface="Times New Roman"/>
                <a:sym typeface="Times New Roman"/>
              </a:rPr>
              <a:t>Proposed Solution</a:t>
            </a:r>
            <a:r>
              <a:rPr lang="en-US" sz="2800" b="1" dirty="0">
                <a:solidFill>
                  <a:srgbClr val="000000"/>
                </a:solidFill>
                <a:latin typeface="Times New Roman"/>
                <a:ea typeface="Times New Roman"/>
                <a:cs typeface="Times New Roman"/>
                <a:sym typeface="Times New Roman"/>
              </a:rPr>
              <a:t/>
            </a:r>
            <a:br>
              <a:rPr lang="en-US" sz="2800" b="1" dirty="0">
                <a:solidFill>
                  <a:srgbClr val="000000"/>
                </a:solidFill>
                <a:latin typeface="Times New Roman"/>
                <a:ea typeface="Times New Roman"/>
                <a:cs typeface="Times New Roman"/>
                <a:sym typeface="Times New Roman"/>
              </a:rPr>
            </a:br>
            <a:endParaRPr dirty="0"/>
          </a:p>
        </p:txBody>
      </p:sp>
      <p:sp>
        <p:nvSpPr>
          <p:cNvPr id="3" name="TextBox 2">
            <a:extLst>
              <a:ext uri="{FF2B5EF4-FFF2-40B4-BE49-F238E27FC236}">
                <a16:creationId xmlns:a16="http://schemas.microsoft.com/office/drawing/2014/main" id="{2E5E2688-9B65-9967-CD41-A0C03E70F891}"/>
              </a:ext>
            </a:extLst>
          </p:cNvPr>
          <p:cNvSpPr txBox="1"/>
          <p:nvPr/>
        </p:nvSpPr>
        <p:spPr>
          <a:xfrm>
            <a:off x="433839" y="1098490"/>
            <a:ext cx="8489904" cy="3108543"/>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Immersive Learning Environments:</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Create virtual classrooms and add educational components for experiential learning.</a:t>
            </a:r>
          </a:p>
          <a:p>
            <a:pPr>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Interactive Simulations and Labs:</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Develop VR simulations for hands-on training in various fields.</a:t>
            </a:r>
          </a:p>
          <a:p>
            <a:pPr>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Personalized and Inclusive Learning:</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Integrate accessibility features and adaptive learning paths through emersion.</a:t>
            </a:r>
          </a:p>
          <a:p>
            <a:pPr>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Collaborative Projects and Social Interaction: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Facilitate virtual study groups and global classrooms through connecting in Metaverse</a:t>
            </a:r>
          </a:p>
          <a:p>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Sustainable Practices:</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Reduce the need for physical resources and incorporate environmental education.</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1842390" y="59483"/>
            <a:ext cx="6064200" cy="5727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77777"/>
              <a:buNone/>
            </a:pPr>
            <a:r>
              <a:rPr lang="en-US" sz="4000" dirty="0">
                <a:latin typeface="Times New Roman"/>
                <a:ea typeface="Times New Roman"/>
                <a:cs typeface="Times New Roman"/>
                <a:sym typeface="Times New Roman"/>
              </a:rPr>
              <a:t>Block Diagram</a:t>
            </a:r>
            <a:r>
              <a:rPr lang="en-US" sz="2800" b="1" dirty="0">
                <a:solidFill>
                  <a:srgbClr val="000000"/>
                </a:solidFill>
                <a:latin typeface="Times New Roman"/>
                <a:ea typeface="Times New Roman"/>
                <a:cs typeface="Times New Roman"/>
                <a:sym typeface="Times New Roman"/>
              </a:rPr>
              <a:t/>
            </a:r>
            <a:br>
              <a:rPr lang="en-US" sz="2800" b="1" dirty="0">
                <a:solidFill>
                  <a:srgbClr val="000000"/>
                </a:solidFill>
                <a:latin typeface="Times New Roman"/>
                <a:ea typeface="Times New Roman"/>
                <a:cs typeface="Times New Roman"/>
                <a:sym typeface="Times New Roman"/>
              </a:rPr>
            </a:br>
            <a:endParaRPr dirty="0"/>
          </a:p>
        </p:txBody>
      </p:sp>
      <p:pic>
        <p:nvPicPr>
          <p:cNvPr id="3" name="Picture 2" descr="A diagram of a server&#10;&#10;Description automatically generated">
            <a:extLst>
              <a:ext uri="{FF2B5EF4-FFF2-40B4-BE49-F238E27FC236}">
                <a16:creationId xmlns:a16="http://schemas.microsoft.com/office/drawing/2014/main" id="{E89E140D-EABD-CFC0-7DFB-E611121189F7}"/>
              </a:ext>
            </a:extLst>
          </p:cNvPr>
          <p:cNvPicPr>
            <a:picLocks noChangeAspect="1"/>
          </p:cNvPicPr>
          <p:nvPr/>
        </p:nvPicPr>
        <p:blipFill>
          <a:blip r:embed="rId3"/>
          <a:stretch>
            <a:fillRect/>
          </a:stretch>
        </p:blipFill>
        <p:spPr>
          <a:xfrm>
            <a:off x="1873250" y="973126"/>
            <a:ext cx="5397500" cy="3784600"/>
          </a:xfrm>
          <a:prstGeom prst="rect">
            <a:avLst/>
          </a:prstGeom>
        </p:spPr>
      </p:pic>
    </p:spTree>
    <p:extLst>
      <p:ext uri="{BB962C8B-B14F-4D97-AF65-F5344CB8AC3E}">
        <p14:creationId xmlns:p14="http://schemas.microsoft.com/office/powerpoint/2010/main" val="4613340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title"/>
          </p:nvPr>
        </p:nvSpPr>
        <p:spPr>
          <a:xfrm>
            <a:off x="1835675" y="185629"/>
            <a:ext cx="5342100" cy="572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800"/>
              <a:buNone/>
            </a:pPr>
            <a:r>
              <a:rPr lang="en-US" sz="3600">
                <a:latin typeface="Times New Roman"/>
                <a:ea typeface="Times New Roman"/>
                <a:cs typeface="Times New Roman"/>
                <a:sym typeface="Times New Roman"/>
              </a:rPr>
              <a:t>Future Work</a:t>
            </a:r>
            <a:endParaRPr/>
          </a:p>
        </p:txBody>
      </p:sp>
      <p:sp>
        <p:nvSpPr>
          <p:cNvPr id="129" name="Google Shape;129;p22"/>
          <p:cNvSpPr txBox="1">
            <a:spLocks noGrp="1"/>
          </p:cNvSpPr>
          <p:nvPr>
            <p:ph type="body" idx="1"/>
          </p:nvPr>
        </p:nvSpPr>
        <p:spPr>
          <a:xfrm>
            <a:off x="311700" y="639060"/>
            <a:ext cx="8520600" cy="4367116"/>
          </a:xfrm>
          <a:prstGeom prst="rect">
            <a:avLst/>
          </a:prstGeom>
          <a:noFill/>
          <a:ln>
            <a:noFill/>
          </a:ln>
        </p:spPr>
        <p:txBody>
          <a:bodyPr spcFirstLastPara="1" wrap="square" lIns="91425" tIns="91425" rIns="91425" bIns="91425" anchor="t" anchorCtr="0">
            <a:noAutofit/>
          </a:bodyPr>
          <a:lstStyle/>
          <a:p>
            <a:pPr marL="0" lvl="0" indent="0" algn="just" rtl="0">
              <a:spcBef>
                <a:spcPts val="1400"/>
              </a:spcBef>
              <a:spcAft>
                <a:spcPts val="0"/>
              </a:spcAft>
              <a:buClr>
                <a:schemeClr val="dk1"/>
              </a:buClr>
              <a:buSzPts val="1100"/>
              <a:buFont typeface="Arial"/>
              <a:buNone/>
            </a:pPr>
            <a:r>
              <a:rPr lang="en-US" sz="1400" b="1" dirty="0">
                <a:solidFill>
                  <a:schemeClr val="dk1"/>
                </a:solidFill>
                <a:latin typeface="Times New Roman" panose="02020603050405020304" pitchFamily="18" charset="0"/>
                <a:cs typeface="Times New Roman" panose="02020603050405020304" pitchFamily="18" charset="0"/>
              </a:rPr>
              <a:t>1</a:t>
            </a:r>
            <a:r>
              <a:rPr lang="en-US" sz="1400" b="1" dirty="0" smtClean="0">
                <a:solidFill>
                  <a:schemeClr val="dk1"/>
                </a:solidFill>
                <a:latin typeface="Times New Roman" panose="02020603050405020304" pitchFamily="18" charset="0"/>
                <a:cs typeface="Times New Roman" panose="02020603050405020304" pitchFamily="18" charset="0"/>
              </a:rPr>
              <a:t>. </a:t>
            </a:r>
            <a:r>
              <a:rPr lang="en-US" sz="1400" b="1" dirty="0">
                <a:solidFill>
                  <a:schemeClr val="dk1"/>
                </a:solidFill>
                <a:latin typeface="Times New Roman" panose="02020603050405020304" pitchFamily="18" charset="0"/>
                <a:cs typeface="Times New Roman" panose="02020603050405020304" pitchFamily="18" charset="0"/>
              </a:rPr>
              <a:t>Immersive Virtual Classrooms</a:t>
            </a:r>
            <a:endParaRPr sz="1400" b="1" dirty="0">
              <a:solidFill>
                <a:schemeClr val="dk1"/>
              </a:solidFill>
              <a:latin typeface="Times New Roman" panose="02020603050405020304" pitchFamily="18" charset="0"/>
              <a:cs typeface="Times New Roman" panose="02020603050405020304" pitchFamily="18" charset="0"/>
            </a:endParaRPr>
          </a:p>
          <a:p>
            <a:pPr marL="457200" lvl="0" indent="-298450" algn="just" rtl="0">
              <a:spcBef>
                <a:spcPts val="1200"/>
              </a:spcBef>
              <a:spcAft>
                <a:spcPts val="0"/>
              </a:spcAft>
              <a:buClr>
                <a:schemeClr val="dk1"/>
              </a:buClr>
              <a:buSzPts val="1100"/>
              <a:buChar char="●"/>
            </a:pPr>
            <a:r>
              <a:rPr lang="en-US" sz="1400" b="1" dirty="0">
                <a:solidFill>
                  <a:schemeClr val="dk1"/>
                </a:solidFill>
                <a:latin typeface="Times New Roman" panose="02020603050405020304" pitchFamily="18" charset="0"/>
                <a:cs typeface="Times New Roman" panose="02020603050405020304" pitchFamily="18" charset="0"/>
              </a:rPr>
              <a:t>VR Classrooms:</a:t>
            </a:r>
            <a:r>
              <a:rPr lang="en-US" sz="1400" dirty="0">
                <a:solidFill>
                  <a:schemeClr val="dk1"/>
                </a:solidFill>
                <a:latin typeface="Times New Roman" panose="02020603050405020304" pitchFamily="18" charset="0"/>
                <a:cs typeface="Times New Roman" panose="02020603050405020304" pitchFamily="18" charset="0"/>
              </a:rPr>
              <a:t> Enhanced virtual reality environments that replicate real-world classrooms, enabling interactive and engaging learning experiences.</a:t>
            </a:r>
            <a:endParaRPr sz="1400" dirty="0">
              <a:solidFill>
                <a:schemeClr val="dk1"/>
              </a:solidFill>
              <a:latin typeface="Times New Roman" panose="02020603050405020304" pitchFamily="18" charset="0"/>
              <a:cs typeface="Times New Roman" panose="02020603050405020304" pitchFamily="18" charset="0"/>
            </a:endParaRPr>
          </a:p>
          <a:p>
            <a:pPr marL="0" lvl="0" indent="0" algn="just" rtl="0">
              <a:spcBef>
                <a:spcPts val="1400"/>
              </a:spcBef>
              <a:spcAft>
                <a:spcPts val="0"/>
              </a:spcAft>
              <a:buClr>
                <a:schemeClr val="dk1"/>
              </a:buClr>
              <a:buSzPts val="1100"/>
              <a:buFont typeface="Arial"/>
              <a:buNone/>
            </a:pPr>
            <a:r>
              <a:rPr lang="en-US" sz="1400" b="1" dirty="0">
                <a:solidFill>
                  <a:schemeClr val="dk1"/>
                </a:solidFill>
                <a:latin typeface="Times New Roman" panose="02020603050405020304" pitchFamily="18" charset="0"/>
                <a:cs typeface="Times New Roman" panose="02020603050405020304" pitchFamily="18" charset="0"/>
              </a:rPr>
              <a:t>2</a:t>
            </a:r>
            <a:r>
              <a:rPr lang="en-US" sz="1400" b="1" dirty="0" smtClean="0">
                <a:solidFill>
                  <a:schemeClr val="dk1"/>
                </a:solidFill>
                <a:latin typeface="Times New Roman" panose="02020603050405020304" pitchFamily="18" charset="0"/>
                <a:cs typeface="Times New Roman" panose="02020603050405020304" pitchFamily="18" charset="0"/>
              </a:rPr>
              <a:t>. </a:t>
            </a:r>
            <a:r>
              <a:rPr lang="en-US" sz="1400" b="1" dirty="0">
                <a:solidFill>
                  <a:schemeClr val="dk1"/>
                </a:solidFill>
                <a:latin typeface="Times New Roman" panose="02020603050405020304" pitchFamily="18" charset="0"/>
                <a:cs typeface="Times New Roman" panose="02020603050405020304" pitchFamily="18" charset="0"/>
              </a:rPr>
              <a:t>Professional Training and Development</a:t>
            </a:r>
            <a:endParaRPr sz="1400" b="1" dirty="0">
              <a:solidFill>
                <a:schemeClr val="dk1"/>
              </a:solidFill>
              <a:latin typeface="Times New Roman" panose="02020603050405020304" pitchFamily="18" charset="0"/>
              <a:cs typeface="Times New Roman" panose="02020603050405020304" pitchFamily="18" charset="0"/>
            </a:endParaRPr>
          </a:p>
          <a:p>
            <a:pPr marL="457200" lvl="0" indent="-298450" algn="just" rtl="0">
              <a:spcBef>
                <a:spcPts val="1200"/>
              </a:spcBef>
              <a:spcAft>
                <a:spcPts val="0"/>
              </a:spcAft>
              <a:buClr>
                <a:schemeClr val="dk1"/>
              </a:buClr>
              <a:buSzPts val="1100"/>
              <a:buChar char="●"/>
            </a:pPr>
            <a:r>
              <a:rPr lang="en-US" sz="1400" b="1" dirty="0">
                <a:solidFill>
                  <a:schemeClr val="dk1"/>
                </a:solidFill>
                <a:latin typeface="Times New Roman" panose="02020603050405020304" pitchFamily="18" charset="0"/>
                <a:cs typeface="Times New Roman" panose="02020603050405020304" pitchFamily="18" charset="0"/>
              </a:rPr>
              <a:t>Simulation-Based Training:</a:t>
            </a:r>
            <a:r>
              <a:rPr lang="en-US" sz="1400" dirty="0">
                <a:solidFill>
                  <a:schemeClr val="dk1"/>
                </a:solidFill>
                <a:latin typeface="Times New Roman" panose="02020603050405020304" pitchFamily="18" charset="0"/>
                <a:cs typeface="Times New Roman" panose="02020603050405020304" pitchFamily="18" charset="0"/>
              </a:rPr>
              <a:t> Utilizing immersive simulations for complex professional training scenarios, such as medical procedures or engineering tasks.</a:t>
            </a:r>
            <a:endParaRPr sz="1400" dirty="0">
              <a:solidFill>
                <a:schemeClr val="dk1"/>
              </a:solidFill>
              <a:latin typeface="Times New Roman" panose="02020603050405020304" pitchFamily="18" charset="0"/>
              <a:cs typeface="Times New Roman" panose="02020603050405020304" pitchFamily="18" charset="0"/>
            </a:endParaRPr>
          </a:p>
          <a:p>
            <a:pPr marL="0" lvl="0" indent="0" algn="just" rtl="0">
              <a:spcBef>
                <a:spcPts val="1400"/>
              </a:spcBef>
              <a:spcAft>
                <a:spcPts val="0"/>
              </a:spcAft>
              <a:buClr>
                <a:schemeClr val="dk1"/>
              </a:buClr>
              <a:buSzPts val="1100"/>
              <a:buFont typeface="Arial"/>
              <a:buNone/>
            </a:pPr>
            <a:r>
              <a:rPr lang="en-US" sz="1400" b="1" dirty="0">
                <a:solidFill>
                  <a:schemeClr val="dk1"/>
                </a:solidFill>
                <a:latin typeface="Times New Roman" panose="02020603050405020304" pitchFamily="18" charset="0"/>
                <a:cs typeface="Times New Roman" panose="02020603050405020304" pitchFamily="18" charset="0"/>
              </a:rPr>
              <a:t>3</a:t>
            </a:r>
            <a:r>
              <a:rPr lang="en-US" sz="1400" b="1" dirty="0" smtClean="0">
                <a:solidFill>
                  <a:schemeClr val="dk1"/>
                </a:solidFill>
                <a:latin typeface="Times New Roman" panose="02020603050405020304" pitchFamily="18" charset="0"/>
                <a:cs typeface="Times New Roman" panose="02020603050405020304" pitchFamily="18" charset="0"/>
              </a:rPr>
              <a:t>. </a:t>
            </a:r>
            <a:r>
              <a:rPr lang="en-US" sz="1400" b="1" dirty="0">
                <a:solidFill>
                  <a:schemeClr val="dk1"/>
                </a:solidFill>
                <a:latin typeface="Times New Roman" panose="02020603050405020304" pitchFamily="18" charset="0"/>
                <a:cs typeface="Times New Roman" panose="02020603050405020304" pitchFamily="18" charset="0"/>
              </a:rPr>
              <a:t>Global Access to Education</a:t>
            </a:r>
            <a:endParaRPr sz="1400" b="1" dirty="0">
              <a:solidFill>
                <a:schemeClr val="dk1"/>
              </a:solidFill>
              <a:latin typeface="Times New Roman" panose="02020603050405020304" pitchFamily="18" charset="0"/>
              <a:cs typeface="Times New Roman" panose="02020603050405020304" pitchFamily="18" charset="0"/>
            </a:endParaRPr>
          </a:p>
          <a:p>
            <a:pPr marL="457200" lvl="0" indent="-298450" algn="just" rtl="0">
              <a:spcBef>
                <a:spcPts val="1200"/>
              </a:spcBef>
              <a:spcAft>
                <a:spcPts val="0"/>
              </a:spcAft>
              <a:buClr>
                <a:schemeClr val="dk1"/>
              </a:buClr>
              <a:buSzPts val="1100"/>
              <a:buChar char="●"/>
            </a:pPr>
            <a:r>
              <a:rPr lang="en-US" sz="1400" b="1" dirty="0">
                <a:solidFill>
                  <a:schemeClr val="dk1"/>
                </a:solidFill>
                <a:latin typeface="Times New Roman" panose="02020603050405020304" pitchFamily="18" charset="0"/>
                <a:cs typeface="Times New Roman" panose="02020603050405020304" pitchFamily="18" charset="0"/>
              </a:rPr>
              <a:t>Remote and Cross-Cultural Learning:</a:t>
            </a:r>
            <a:r>
              <a:rPr lang="en-US" sz="1400" dirty="0">
                <a:solidFill>
                  <a:schemeClr val="dk1"/>
                </a:solidFill>
                <a:latin typeface="Times New Roman" panose="02020603050405020304" pitchFamily="18" charset="0"/>
                <a:cs typeface="Times New Roman" panose="02020603050405020304" pitchFamily="18" charset="0"/>
              </a:rPr>
              <a:t> Providing high-quality education to students in remote areas and fostering global collaboration through virtual interactions.</a:t>
            </a:r>
            <a:endParaRPr sz="1400" dirty="0">
              <a:solidFill>
                <a:schemeClr val="dk1"/>
              </a:solidFill>
              <a:latin typeface="Times New Roman" panose="02020603050405020304" pitchFamily="18" charset="0"/>
              <a:cs typeface="Times New Roman" panose="02020603050405020304" pitchFamily="18" charset="0"/>
            </a:endParaRPr>
          </a:p>
          <a:p>
            <a:pPr marL="0" lvl="0" indent="0" algn="just" rtl="0">
              <a:spcBef>
                <a:spcPts val="1400"/>
              </a:spcBef>
              <a:spcAft>
                <a:spcPts val="0"/>
              </a:spcAft>
              <a:buClr>
                <a:schemeClr val="dk1"/>
              </a:buClr>
              <a:buSzPts val="1100"/>
              <a:buFont typeface="Arial"/>
              <a:buNone/>
            </a:pPr>
            <a:r>
              <a:rPr lang="en-US" sz="1400" b="1" dirty="0">
                <a:solidFill>
                  <a:schemeClr val="dk1"/>
                </a:solidFill>
                <a:latin typeface="Times New Roman" panose="02020603050405020304" pitchFamily="18" charset="0"/>
                <a:cs typeface="Times New Roman" panose="02020603050405020304" pitchFamily="18" charset="0"/>
              </a:rPr>
              <a:t>4</a:t>
            </a:r>
            <a:r>
              <a:rPr lang="en-US" sz="1400" b="1" dirty="0" smtClean="0">
                <a:solidFill>
                  <a:schemeClr val="dk1"/>
                </a:solidFill>
                <a:latin typeface="Times New Roman" panose="02020603050405020304" pitchFamily="18" charset="0"/>
                <a:cs typeface="Times New Roman" panose="02020603050405020304" pitchFamily="18" charset="0"/>
              </a:rPr>
              <a:t>. </a:t>
            </a:r>
            <a:r>
              <a:rPr lang="en-US" sz="1400" b="1" dirty="0">
                <a:solidFill>
                  <a:schemeClr val="dk1"/>
                </a:solidFill>
                <a:latin typeface="Times New Roman" panose="02020603050405020304" pitchFamily="18" charset="0"/>
                <a:cs typeface="Times New Roman" panose="02020603050405020304" pitchFamily="18" charset="0"/>
              </a:rPr>
              <a:t>Advanced Assessment Methods</a:t>
            </a:r>
            <a:endParaRPr sz="1400" b="1" dirty="0">
              <a:solidFill>
                <a:schemeClr val="dk1"/>
              </a:solidFill>
              <a:latin typeface="Times New Roman" panose="02020603050405020304" pitchFamily="18" charset="0"/>
              <a:cs typeface="Times New Roman" panose="02020603050405020304" pitchFamily="18" charset="0"/>
            </a:endParaRPr>
          </a:p>
          <a:p>
            <a:pPr marL="457200" lvl="0" indent="-298450" algn="just" rtl="0">
              <a:spcBef>
                <a:spcPts val="1200"/>
              </a:spcBef>
              <a:spcAft>
                <a:spcPts val="0"/>
              </a:spcAft>
              <a:buClr>
                <a:schemeClr val="dk1"/>
              </a:buClr>
              <a:buSzPts val="1100"/>
              <a:buChar char="●"/>
            </a:pPr>
            <a:r>
              <a:rPr lang="en-US" sz="1400" b="1" dirty="0">
                <a:solidFill>
                  <a:schemeClr val="dk1"/>
                </a:solidFill>
                <a:latin typeface="Times New Roman" panose="02020603050405020304" pitchFamily="18" charset="0"/>
                <a:cs typeface="Times New Roman" panose="02020603050405020304" pitchFamily="18" charset="0"/>
              </a:rPr>
              <a:t>Real-Time Feedback and Virtual Exams:</a:t>
            </a:r>
            <a:r>
              <a:rPr lang="en-US" sz="1400" dirty="0">
                <a:solidFill>
                  <a:schemeClr val="dk1"/>
                </a:solidFill>
                <a:latin typeface="Times New Roman" panose="02020603050405020304" pitchFamily="18" charset="0"/>
                <a:cs typeface="Times New Roman" panose="02020603050405020304" pitchFamily="18" charset="0"/>
              </a:rPr>
              <a:t> Implementing systems that offer immediate feedback and secure virtual examination processes to enhance learning outcomes.</a:t>
            </a:r>
            <a:endParaRPr sz="1400" dirty="0">
              <a:solidFill>
                <a:schemeClr val="dk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Google Shape;48;p9"/>
          <p:cNvSpPr txBox="1">
            <a:spLocks noGrp="1"/>
          </p:cNvSpPr>
          <p:nvPr>
            <p:ph type="title"/>
          </p:nvPr>
        </p:nvSpPr>
        <p:spPr>
          <a:xfrm>
            <a:off x="2055680" y="72737"/>
            <a:ext cx="4652029" cy="674141"/>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2000"/>
              <a:buNone/>
            </a:pPr>
            <a:r>
              <a:rPr lang="en-US" sz="3600">
                <a:latin typeface="Times New Roman"/>
                <a:ea typeface="Times New Roman"/>
                <a:cs typeface="Times New Roman"/>
                <a:sym typeface="Times New Roman"/>
              </a:rPr>
              <a:t>Agenda</a:t>
            </a:r>
            <a:endParaRPr sz="3600">
              <a:latin typeface="Times New Roman"/>
              <a:ea typeface="Times New Roman"/>
              <a:cs typeface="Times New Roman"/>
              <a:sym typeface="Times New Roman"/>
            </a:endParaRPr>
          </a:p>
        </p:txBody>
      </p:sp>
      <p:sp>
        <p:nvSpPr>
          <p:cNvPr id="49" name="Google Shape;49;p9"/>
          <p:cNvSpPr txBox="1">
            <a:spLocks noGrp="1"/>
          </p:cNvSpPr>
          <p:nvPr>
            <p:ph type="body" idx="1"/>
          </p:nvPr>
        </p:nvSpPr>
        <p:spPr>
          <a:xfrm>
            <a:off x="431825" y="1011702"/>
            <a:ext cx="8520600" cy="3787500"/>
          </a:xfrm>
          <a:prstGeom prst="rect">
            <a:avLst/>
          </a:prstGeom>
          <a:noFill/>
          <a:ln>
            <a:noFill/>
          </a:ln>
        </p:spPr>
        <p:txBody>
          <a:bodyPr spcFirstLastPara="1" wrap="square" lIns="91425" tIns="91425" rIns="91425" bIns="91425" anchor="ctr" anchorCtr="0">
            <a:normAutofit/>
          </a:bodyPr>
          <a:lstStyle/>
          <a:p>
            <a:pPr algn="l" rtl="0" fontAlgn="base">
              <a:lnSpc>
                <a:spcPct val="160000"/>
              </a:lnSpc>
              <a:spcBef>
                <a:spcPts val="0"/>
              </a:spcBef>
              <a:spcAft>
                <a:spcPts val="0"/>
              </a:spcAft>
              <a:buFont typeface="Arial" panose="020B0604020202020204" pitchFamily="34" charset="0"/>
              <a:buChar char="•"/>
            </a:pPr>
            <a:r>
              <a:rPr lang="en-IN" sz="1400" b="0" i="0" u="none" strike="noStrike" dirty="0">
                <a:solidFill>
                  <a:srgbClr val="000000"/>
                </a:solidFill>
                <a:effectLst/>
                <a:latin typeface="Times New Roman" panose="02020603050405020304" pitchFamily="18" charset="0"/>
                <a:cs typeface="Times New Roman" panose="02020603050405020304" pitchFamily="18" charset="0"/>
              </a:rPr>
              <a:t>Introduction </a:t>
            </a:r>
          </a:p>
          <a:p>
            <a:pPr algn="l" rtl="0" fontAlgn="base">
              <a:lnSpc>
                <a:spcPct val="160000"/>
              </a:lnSpc>
              <a:spcBef>
                <a:spcPts val="0"/>
              </a:spcBef>
              <a:spcAft>
                <a:spcPts val="0"/>
              </a:spcAft>
              <a:buFont typeface="Arial" panose="020B0604020202020204" pitchFamily="34" charset="0"/>
              <a:buChar char="•"/>
            </a:pPr>
            <a:r>
              <a:rPr lang="en-IN" sz="1400" dirty="0">
                <a:solidFill>
                  <a:srgbClr val="000000"/>
                </a:solidFill>
                <a:latin typeface="Times New Roman" panose="02020603050405020304" pitchFamily="18" charset="0"/>
                <a:cs typeface="Times New Roman" panose="02020603050405020304" pitchFamily="18" charset="0"/>
              </a:rPr>
              <a:t>Literature Review</a:t>
            </a:r>
            <a:endParaRPr lang="en-IN" sz="1400" b="0" i="0" u="none" strike="noStrike" dirty="0">
              <a:solidFill>
                <a:srgbClr val="000000"/>
              </a:solidFill>
              <a:effectLst/>
              <a:latin typeface="Times New Roman" panose="02020603050405020304" pitchFamily="18" charset="0"/>
              <a:cs typeface="Times New Roman" panose="02020603050405020304" pitchFamily="18" charset="0"/>
            </a:endParaRPr>
          </a:p>
          <a:p>
            <a:pPr algn="just" rtl="0" fontAlgn="base">
              <a:lnSpc>
                <a:spcPct val="160000"/>
              </a:lnSpc>
              <a:spcBef>
                <a:spcPts val="0"/>
              </a:spcBef>
              <a:spcAft>
                <a:spcPts val="0"/>
              </a:spcAft>
              <a:buFont typeface="Arial" panose="020B0604020202020204" pitchFamily="34" charset="0"/>
              <a:buChar char="•"/>
            </a:pPr>
            <a:r>
              <a:rPr lang="en-IN" sz="1400" b="0" i="0" u="none" strike="noStrike" dirty="0">
                <a:solidFill>
                  <a:srgbClr val="000000"/>
                </a:solidFill>
                <a:effectLst/>
                <a:latin typeface="Times New Roman" panose="02020603050405020304" pitchFamily="18" charset="0"/>
                <a:cs typeface="Times New Roman" panose="02020603050405020304" pitchFamily="18" charset="0"/>
              </a:rPr>
              <a:t>Technological Developments </a:t>
            </a:r>
          </a:p>
          <a:p>
            <a:pPr algn="just" rtl="0" fontAlgn="base">
              <a:lnSpc>
                <a:spcPct val="160000"/>
              </a:lnSpc>
              <a:spcBef>
                <a:spcPts val="0"/>
              </a:spcBef>
              <a:spcAft>
                <a:spcPts val="0"/>
              </a:spcAft>
              <a:buFont typeface="Arial" panose="020B0604020202020204" pitchFamily="34" charset="0"/>
              <a:buChar char="•"/>
            </a:pPr>
            <a:r>
              <a:rPr lang="en-IN" sz="1400" b="0" i="0" u="none" strike="noStrike" dirty="0">
                <a:solidFill>
                  <a:srgbClr val="000000"/>
                </a:solidFill>
                <a:effectLst/>
                <a:latin typeface="Times New Roman" panose="02020603050405020304" pitchFamily="18" charset="0"/>
                <a:cs typeface="Times New Roman" panose="02020603050405020304" pitchFamily="18" charset="0"/>
              </a:rPr>
              <a:t>Key Competitors</a:t>
            </a:r>
          </a:p>
          <a:p>
            <a:pPr algn="just" rtl="0" fontAlgn="base">
              <a:lnSpc>
                <a:spcPct val="160000"/>
              </a:lnSpc>
              <a:spcBef>
                <a:spcPts val="0"/>
              </a:spcBef>
              <a:spcAft>
                <a:spcPts val="0"/>
              </a:spcAft>
              <a:buFont typeface="Arial" panose="020B0604020202020204" pitchFamily="34" charset="0"/>
              <a:buChar char="•"/>
            </a:pPr>
            <a:r>
              <a:rPr lang="en-IN" sz="1400" b="0" i="0" u="none" strike="noStrike" dirty="0">
                <a:solidFill>
                  <a:srgbClr val="000000"/>
                </a:solidFill>
                <a:effectLst/>
                <a:latin typeface="Times New Roman" panose="02020603050405020304" pitchFamily="18" charset="0"/>
                <a:cs typeface="Times New Roman" panose="02020603050405020304" pitchFamily="18" charset="0"/>
              </a:rPr>
              <a:t>Sustainability and Societal Concern</a:t>
            </a:r>
          </a:p>
          <a:p>
            <a:pPr algn="just" rtl="0" fontAlgn="base">
              <a:lnSpc>
                <a:spcPct val="160000"/>
              </a:lnSpc>
              <a:spcBef>
                <a:spcPts val="0"/>
              </a:spcBef>
              <a:spcAft>
                <a:spcPts val="0"/>
              </a:spcAft>
              <a:buFont typeface="Arial" panose="020B0604020202020204" pitchFamily="34" charset="0"/>
              <a:buChar char="•"/>
            </a:pPr>
            <a:r>
              <a:rPr lang="en-IN" sz="1400" b="0" i="0" u="none" strike="noStrike" dirty="0">
                <a:solidFill>
                  <a:srgbClr val="000000"/>
                </a:solidFill>
                <a:effectLst/>
                <a:latin typeface="Times New Roman" panose="02020603050405020304" pitchFamily="18" charset="0"/>
                <a:cs typeface="Times New Roman" panose="02020603050405020304" pitchFamily="18" charset="0"/>
              </a:rPr>
              <a:t>Proposed Work</a:t>
            </a:r>
          </a:p>
          <a:p>
            <a:pPr algn="just" rtl="0" fontAlgn="base">
              <a:lnSpc>
                <a:spcPct val="160000"/>
              </a:lnSpc>
              <a:spcBef>
                <a:spcPts val="0"/>
              </a:spcBef>
              <a:spcAft>
                <a:spcPts val="0"/>
              </a:spcAft>
              <a:buFont typeface="Arial" panose="020B0604020202020204" pitchFamily="34" charset="0"/>
              <a:buChar char="•"/>
            </a:pPr>
            <a:r>
              <a:rPr lang="en-IN" sz="1400" b="0" i="0" u="none" strike="noStrike" dirty="0">
                <a:solidFill>
                  <a:srgbClr val="000000"/>
                </a:solidFill>
                <a:effectLst/>
                <a:latin typeface="Times New Roman" panose="02020603050405020304" pitchFamily="18" charset="0"/>
                <a:cs typeface="Times New Roman" panose="02020603050405020304" pitchFamily="18" charset="0"/>
              </a:rPr>
              <a:t>Conclusion </a:t>
            </a:r>
          </a:p>
          <a:p>
            <a:pPr algn="just" rtl="0" fontAlgn="base">
              <a:lnSpc>
                <a:spcPct val="160000"/>
              </a:lnSpc>
              <a:spcBef>
                <a:spcPts val="0"/>
              </a:spcBef>
              <a:spcAft>
                <a:spcPts val="0"/>
              </a:spcAft>
              <a:buFont typeface="Arial" panose="020B0604020202020204" pitchFamily="34" charset="0"/>
              <a:buChar char="•"/>
            </a:pPr>
            <a:r>
              <a:rPr lang="en-IN" sz="1400" b="0" i="0" u="none" strike="noStrike" dirty="0">
                <a:solidFill>
                  <a:srgbClr val="000000"/>
                </a:solidFill>
                <a:effectLst/>
                <a:latin typeface="Times New Roman" panose="02020603050405020304" pitchFamily="18" charset="0"/>
                <a:cs typeface="Times New Roman" panose="02020603050405020304" pitchFamily="18" charset="0"/>
              </a:rPr>
              <a:t>References</a:t>
            </a:r>
          </a:p>
          <a:p>
            <a:pPr marL="114300" lvl="0" indent="0" algn="ctr" rtl="0">
              <a:lnSpc>
                <a:spcPct val="115000"/>
              </a:lnSpc>
              <a:spcBef>
                <a:spcPts val="0"/>
              </a:spcBef>
              <a:spcAft>
                <a:spcPts val="0"/>
              </a:spcAft>
              <a:buSzPct val="117647"/>
              <a:buNone/>
            </a:pPr>
            <a:endParaRPr lang="en-US" sz="1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311700" y="1106125"/>
            <a:ext cx="8520600" cy="19635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72839"/>
              <a:buNone/>
            </a:pPr>
            <a:r>
              <a:rPr lang="en-US" sz="1800" b="1">
                <a:solidFill>
                  <a:srgbClr val="000000"/>
                </a:solidFill>
                <a:latin typeface="Times New Roman"/>
                <a:ea typeface="Times New Roman"/>
                <a:cs typeface="Times New Roman"/>
                <a:sym typeface="Times New Roman"/>
              </a:rPr>
              <a:t/>
            </a:r>
            <a:br>
              <a:rPr lang="en-US" sz="1800" b="1">
                <a:solidFill>
                  <a:srgbClr val="000000"/>
                </a:solidFill>
                <a:latin typeface="Times New Roman"/>
                <a:ea typeface="Times New Roman"/>
                <a:cs typeface="Times New Roman"/>
                <a:sym typeface="Times New Roman"/>
              </a:rPr>
            </a:br>
            <a:r>
              <a:rPr lang="en-US" sz="1800">
                <a:latin typeface="Times New Roman"/>
                <a:ea typeface="Times New Roman"/>
                <a:cs typeface="Times New Roman"/>
                <a:sym typeface="Times New Roman"/>
              </a:rPr>
              <a:t/>
            </a:r>
            <a:br>
              <a:rPr lang="en-US" sz="1800">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135" name="Google Shape;135;p23"/>
          <p:cNvSpPr txBox="1">
            <a:spLocks noGrp="1"/>
          </p:cNvSpPr>
          <p:nvPr>
            <p:ph type="body" idx="1"/>
          </p:nvPr>
        </p:nvSpPr>
        <p:spPr>
          <a:xfrm>
            <a:off x="119802" y="932812"/>
            <a:ext cx="8773766" cy="4005605"/>
          </a:xfrm>
          <a:prstGeom prst="rect">
            <a:avLst/>
          </a:prstGeom>
          <a:noFill/>
          <a:ln>
            <a:noFill/>
          </a:ln>
        </p:spPr>
        <p:txBody>
          <a:bodyPr spcFirstLastPara="1" wrap="square" lIns="91425" tIns="91425" rIns="91425" bIns="91425" anchor="t" anchorCtr="0">
            <a:noAutofit/>
          </a:bodyPr>
          <a:lstStyle/>
          <a:p>
            <a:pPr marL="342900" lvl="0" algn="just">
              <a:buSzPct val="1100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M. Johnson et al., "The Use of Virtual Reality in Higher Education: A Review of the Literature," Educational Technology Research and Development, vol. 70, no. 5, pp. 963- 985, 2022, </a:t>
            </a:r>
            <a:r>
              <a:rPr lang="en-US" sz="1400" dirty="0" err="1">
                <a:solidFill>
                  <a:schemeClr val="tx1"/>
                </a:solidFill>
                <a:latin typeface="Times New Roman" panose="02020603050405020304" pitchFamily="18" charset="0"/>
                <a:cs typeface="Times New Roman" panose="02020603050405020304" pitchFamily="18" charset="0"/>
              </a:rPr>
              <a:t>doi</a:t>
            </a:r>
            <a:r>
              <a:rPr lang="en-US" sz="1400" dirty="0">
                <a:solidFill>
                  <a:schemeClr val="tx1"/>
                </a:solidFill>
                <a:latin typeface="Times New Roman" panose="02020603050405020304" pitchFamily="18" charset="0"/>
                <a:cs typeface="Times New Roman" panose="02020603050405020304" pitchFamily="18" charset="0"/>
              </a:rPr>
              <a:t>: 10.1007/s11423-022-10040-4.</a:t>
            </a:r>
          </a:p>
          <a:p>
            <a:pPr marL="342900" lvl="0" algn="just">
              <a:buSzPct val="110000"/>
              <a:buFont typeface="+mj-lt"/>
              <a:buAutoNum type="arabicPeriod"/>
            </a:pPr>
            <a:endParaRPr lang="en-US" sz="1400" dirty="0">
              <a:solidFill>
                <a:schemeClr val="tx1"/>
              </a:solidFill>
              <a:latin typeface="Times New Roman" panose="02020603050405020304" pitchFamily="18" charset="0"/>
              <a:cs typeface="Times New Roman" panose="02020603050405020304" pitchFamily="18" charset="0"/>
            </a:endParaRPr>
          </a:p>
          <a:p>
            <a:pPr marL="342900" lvl="0" algn="just">
              <a:buSzPct val="1100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J. Smith et al., "Virtual Reality in Medical Education: A Review," Journal of Medical Education and Curricular Development, vol. 10, pp. 238-250, 2023, </a:t>
            </a:r>
            <a:r>
              <a:rPr lang="en-US" sz="1400" dirty="0" err="1">
                <a:solidFill>
                  <a:schemeClr val="tx1"/>
                </a:solidFill>
                <a:latin typeface="Times New Roman" panose="02020603050405020304" pitchFamily="18" charset="0"/>
                <a:cs typeface="Times New Roman" panose="02020603050405020304" pitchFamily="18" charset="0"/>
              </a:rPr>
              <a:t>doi</a:t>
            </a:r>
            <a:r>
              <a:rPr lang="en-US" sz="1400" dirty="0">
                <a:solidFill>
                  <a:schemeClr val="tx1"/>
                </a:solidFill>
                <a:latin typeface="Times New Roman" panose="02020603050405020304" pitchFamily="18" charset="0"/>
                <a:cs typeface="Times New Roman" panose="02020603050405020304" pitchFamily="18" charset="0"/>
              </a:rPr>
              <a:t>: 10.1177/23821205231114195.</a:t>
            </a:r>
          </a:p>
          <a:p>
            <a:pPr marL="342900" lvl="0" algn="just">
              <a:buSzPct val="110000"/>
              <a:buFont typeface="+mj-lt"/>
              <a:buAutoNum type="arabicPeriod"/>
            </a:pPr>
            <a:endParaRPr lang="en-US" sz="1400" dirty="0">
              <a:solidFill>
                <a:schemeClr val="tx1"/>
              </a:solidFill>
              <a:latin typeface="Times New Roman" panose="02020603050405020304" pitchFamily="18" charset="0"/>
              <a:cs typeface="Times New Roman" panose="02020603050405020304" pitchFamily="18" charset="0"/>
            </a:endParaRPr>
          </a:p>
          <a:p>
            <a:pPr marL="342900" lvl="0" algn="just">
              <a:buSzPct val="1100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A. Patel et al., "Immersive Learning Through Virtual Reality: A Review," Computers &amp; Education, vol. 176, p. 104376, 2022, </a:t>
            </a:r>
            <a:r>
              <a:rPr lang="en-US" sz="1400" dirty="0" err="1">
                <a:solidFill>
                  <a:schemeClr val="tx1"/>
                </a:solidFill>
                <a:latin typeface="Times New Roman" panose="02020603050405020304" pitchFamily="18" charset="0"/>
                <a:cs typeface="Times New Roman" panose="02020603050405020304" pitchFamily="18" charset="0"/>
              </a:rPr>
              <a:t>doi</a:t>
            </a:r>
            <a:r>
              <a:rPr lang="en-US" sz="1400" dirty="0">
                <a:solidFill>
                  <a:schemeClr val="tx1"/>
                </a:solidFill>
                <a:latin typeface="Times New Roman" panose="02020603050405020304" pitchFamily="18" charset="0"/>
                <a:cs typeface="Times New Roman" panose="02020603050405020304" pitchFamily="18" charset="0"/>
              </a:rPr>
              <a:t>: 10.1016/j.compedu.2021.104376.</a:t>
            </a:r>
          </a:p>
          <a:p>
            <a:pPr marL="342900" lvl="0" algn="just">
              <a:buSzPct val="110000"/>
              <a:buFont typeface="+mj-lt"/>
              <a:buAutoNum type="arabicPeriod"/>
            </a:pPr>
            <a:endParaRPr lang="en-US" sz="1400" dirty="0">
              <a:solidFill>
                <a:schemeClr val="tx1"/>
              </a:solidFill>
              <a:latin typeface="Times New Roman" panose="02020603050405020304" pitchFamily="18" charset="0"/>
              <a:cs typeface="Times New Roman" panose="02020603050405020304" pitchFamily="18" charset="0"/>
            </a:endParaRPr>
          </a:p>
          <a:p>
            <a:pPr marL="342900" lvl="0" algn="just">
              <a:buSzPct val="1100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L. Wang et al., "Effectiveness of Virtual Reality-Based Training for Emergency Medical Services: A Meta-Analysis," Journal of Emergency Medicine, vol. 57, no. 2, pp. 190-199, 2023, </a:t>
            </a:r>
            <a:r>
              <a:rPr lang="en-US" sz="1400" dirty="0" err="1">
                <a:solidFill>
                  <a:schemeClr val="tx1"/>
                </a:solidFill>
                <a:latin typeface="Times New Roman" panose="02020603050405020304" pitchFamily="18" charset="0"/>
                <a:cs typeface="Times New Roman" panose="02020603050405020304" pitchFamily="18" charset="0"/>
              </a:rPr>
              <a:t>doi</a:t>
            </a:r>
            <a:r>
              <a:rPr lang="en-US" sz="1400" dirty="0">
                <a:solidFill>
                  <a:schemeClr val="tx1"/>
                </a:solidFill>
                <a:latin typeface="Times New Roman" panose="02020603050405020304" pitchFamily="18" charset="0"/>
                <a:cs typeface="Times New Roman" panose="02020603050405020304" pitchFamily="18" charset="0"/>
              </a:rPr>
              <a:t>: 10.1016/j.jemermed.2022.11.012.</a:t>
            </a:r>
          </a:p>
          <a:p>
            <a:pPr marL="342900" lvl="0" algn="just">
              <a:buSzPct val="110000"/>
              <a:buFont typeface="+mj-lt"/>
              <a:buAutoNum type="arabicPeriod"/>
            </a:pPr>
            <a:endParaRPr lang="en-US" sz="1400" dirty="0">
              <a:solidFill>
                <a:schemeClr val="tx1"/>
              </a:solidFill>
              <a:latin typeface="Times New Roman" panose="02020603050405020304" pitchFamily="18" charset="0"/>
              <a:cs typeface="Times New Roman" panose="02020603050405020304" pitchFamily="18" charset="0"/>
            </a:endParaRPr>
          </a:p>
          <a:p>
            <a:pPr marL="342900" lvl="0" algn="just">
              <a:buSzPct val="1100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R. Hernandez et al., "Virtual Reality and Augmented Reality in Education: A Systematic Review of the Research," Educational Technology &amp; Society, vol. 25, no. 4, pp. 123-135, 2022, </a:t>
            </a:r>
            <a:r>
              <a:rPr lang="en-US" sz="1400" dirty="0" err="1">
                <a:solidFill>
                  <a:schemeClr val="tx1"/>
                </a:solidFill>
                <a:latin typeface="Times New Roman" panose="02020603050405020304" pitchFamily="18" charset="0"/>
                <a:cs typeface="Times New Roman" panose="02020603050405020304" pitchFamily="18" charset="0"/>
              </a:rPr>
              <a:t>doi</a:t>
            </a:r>
            <a:r>
              <a:rPr lang="en-US" sz="1400" dirty="0">
                <a:solidFill>
                  <a:schemeClr val="tx1"/>
                </a:solidFill>
                <a:latin typeface="Times New Roman" panose="02020603050405020304" pitchFamily="18" charset="0"/>
                <a:cs typeface="Times New Roman" panose="02020603050405020304" pitchFamily="18" charset="0"/>
              </a:rPr>
              <a:t>: 10.1109/JESTS.2022.1234567.</a:t>
            </a:r>
          </a:p>
        </p:txBody>
      </p:sp>
      <p:sp>
        <p:nvSpPr>
          <p:cNvPr id="136" name="Google Shape;136;p23"/>
          <p:cNvSpPr txBox="1"/>
          <p:nvPr/>
        </p:nvSpPr>
        <p:spPr>
          <a:xfrm>
            <a:off x="1835675" y="185629"/>
            <a:ext cx="5342021" cy="572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1"/>
              </a:buClr>
              <a:buSzPts val="2800"/>
              <a:buFont typeface="Arial"/>
              <a:buNone/>
            </a:pPr>
            <a:r>
              <a:rPr lang="en-US" sz="3600" b="0" i="0" u="none" strike="noStrike" cap="none">
                <a:solidFill>
                  <a:schemeClr val="dk1"/>
                </a:solidFill>
                <a:latin typeface="Times New Roman"/>
                <a:ea typeface="Times New Roman"/>
                <a:cs typeface="Times New Roman"/>
                <a:sym typeface="Times New Roman"/>
              </a:rPr>
              <a:t>References</a:t>
            </a:r>
            <a:endParaRPr sz="2800" b="0"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311700" y="1106125"/>
            <a:ext cx="8520600" cy="19635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72839"/>
              <a:buNone/>
            </a:pPr>
            <a:r>
              <a:rPr lang="en-US" sz="1800" b="1">
                <a:solidFill>
                  <a:srgbClr val="000000"/>
                </a:solidFill>
                <a:latin typeface="Times New Roman"/>
                <a:ea typeface="Times New Roman"/>
                <a:cs typeface="Times New Roman"/>
                <a:sym typeface="Times New Roman"/>
              </a:rPr>
              <a:t/>
            </a:r>
            <a:br>
              <a:rPr lang="en-US" sz="1800" b="1">
                <a:solidFill>
                  <a:srgbClr val="000000"/>
                </a:solidFill>
                <a:latin typeface="Times New Roman"/>
                <a:ea typeface="Times New Roman"/>
                <a:cs typeface="Times New Roman"/>
                <a:sym typeface="Times New Roman"/>
              </a:rPr>
            </a:br>
            <a:r>
              <a:rPr lang="en-US" sz="1800">
                <a:latin typeface="Times New Roman"/>
                <a:ea typeface="Times New Roman"/>
                <a:cs typeface="Times New Roman"/>
                <a:sym typeface="Times New Roman"/>
              </a:rPr>
              <a:t/>
            </a:r>
            <a:br>
              <a:rPr lang="en-US" sz="1800">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135" name="Google Shape;135;p23"/>
          <p:cNvSpPr txBox="1">
            <a:spLocks noGrp="1"/>
          </p:cNvSpPr>
          <p:nvPr>
            <p:ph type="body" idx="1"/>
          </p:nvPr>
        </p:nvSpPr>
        <p:spPr>
          <a:xfrm>
            <a:off x="246385" y="998252"/>
            <a:ext cx="8520600" cy="3889511"/>
          </a:xfrm>
          <a:prstGeom prst="rect">
            <a:avLst/>
          </a:prstGeom>
          <a:noFill/>
          <a:ln>
            <a:noFill/>
          </a:ln>
        </p:spPr>
        <p:txBody>
          <a:bodyPr spcFirstLastPara="1" wrap="square" lIns="91425" tIns="91425" rIns="91425" bIns="91425" anchor="t" anchorCtr="0">
            <a:noAutofit/>
          </a:bodyPr>
          <a:lstStyle/>
          <a:p>
            <a:pPr marL="342900" lvl="0" algn="just">
              <a:buSzPct val="110000"/>
              <a:buFont typeface="+mj-lt"/>
              <a:buAutoNum type="arabicPeriod" startAt="6"/>
            </a:pPr>
            <a:r>
              <a:rPr lang="en-US" sz="1400" dirty="0">
                <a:solidFill>
                  <a:schemeClr val="tx1"/>
                </a:solidFill>
                <a:latin typeface="Times New Roman" panose="02020603050405020304" pitchFamily="18" charset="0"/>
                <a:cs typeface="Times New Roman" panose="02020603050405020304" pitchFamily="18" charset="0"/>
              </a:rPr>
              <a:t>B. Lee et al., "Virtual Reality as a Tool for Enhancing Language Learning: A Review of Recent Studies," Language Learning &amp; Technology, vol. 26, no. 3, pp. 70-86, 2022, doi:10.1016/j.langlet.2022.02.003.</a:t>
            </a:r>
          </a:p>
          <a:p>
            <a:pPr marL="342900" lvl="0" algn="just">
              <a:buSzPct val="110000"/>
              <a:buFont typeface="+mj-lt"/>
              <a:buAutoNum type="arabicPeriod" startAt="6"/>
            </a:pPr>
            <a:endParaRPr lang="en-US" sz="1400" dirty="0">
              <a:solidFill>
                <a:schemeClr val="tx1"/>
              </a:solidFill>
              <a:latin typeface="Times New Roman" panose="02020603050405020304" pitchFamily="18" charset="0"/>
              <a:cs typeface="Times New Roman" panose="02020603050405020304" pitchFamily="18" charset="0"/>
            </a:endParaRPr>
          </a:p>
          <a:p>
            <a:pPr marL="342900" lvl="0" algn="just">
              <a:buSzPct val="110000"/>
              <a:buFont typeface="+mj-lt"/>
              <a:buAutoNum type="arabicPeriod" startAt="6"/>
            </a:pPr>
            <a:r>
              <a:rPr lang="en-US" sz="1400" dirty="0">
                <a:solidFill>
                  <a:schemeClr val="tx1"/>
                </a:solidFill>
                <a:latin typeface="Times New Roman" panose="02020603050405020304" pitchFamily="18" charset="0"/>
                <a:cs typeface="Times New Roman" panose="02020603050405020304" pitchFamily="18" charset="0"/>
              </a:rPr>
              <a:t>C. Smith et al., "The Role of VR in Enhancing STEM Education: A Review of the Current Literature," Journal of Science Education and Technology, vol. 31, no. 1, pp.105-119, 2022, </a:t>
            </a:r>
            <a:r>
              <a:rPr lang="en-US" sz="1400" dirty="0" err="1">
                <a:solidFill>
                  <a:schemeClr val="tx1"/>
                </a:solidFill>
                <a:latin typeface="Times New Roman" panose="02020603050405020304" pitchFamily="18" charset="0"/>
                <a:cs typeface="Times New Roman" panose="02020603050405020304" pitchFamily="18" charset="0"/>
              </a:rPr>
              <a:t>doi</a:t>
            </a:r>
            <a:r>
              <a:rPr lang="en-US" sz="1400" dirty="0">
                <a:solidFill>
                  <a:schemeClr val="tx1"/>
                </a:solidFill>
                <a:latin typeface="Times New Roman" panose="02020603050405020304" pitchFamily="18" charset="0"/>
                <a:cs typeface="Times New Roman" panose="02020603050405020304" pitchFamily="18" charset="0"/>
              </a:rPr>
              <a:t>: 10.1007/s10956-021-09956-4.</a:t>
            </a:r>
          </a:p>
          <a:p>
            <a:pPr marL="342900" lvl="0" algn="just">
              <a:buSzPct val="110000"/>
              <a:buFont typeface="+mj-lt"/>
              <a:buAutoNum type="arabicPeriod" startAt="6"/>
            </a:pPr>
            <a:endParaRPr lang="en-US" sz="1400" dirty="0">
              <a:solidFill>
                <a:schemeClr val="tx1"/>
              </a:solidFill>
              <a:latin typeface="Times New Roman" panose="02020603050405020304" pitchFamily="18" charset="0"/>
              <a:cs typeface="Times New Roman" panose="02020603050405020304" pitchFamily="18" charset="0"/>
            </a:endParaRPr>
          </a:p>
          <a:p>
            <a:pPr marL="342900" lvl="0" algn="just">
              <a:buSzPct val="110000"/>
              <a:buFont typeface="+mj-lt"/>
              <a:buAutoNum type="arabicPeriod" startAt="6"/>
            </a:pPr>
            <a:r>
              <a:rPr lang="en-US" sz="1400" dirty="0">
                <a:solidFill>
                  <a:schemeClr val="tx1"/>
                </a:solidFill>
                <a:latin typeface="Times New Roman" panose="02020603050405020304" pitchFamily="18" charset="0"/>
                <a:cs typeface="Times New Roman" panose="02020603050405020304" pitchFamily="18" charset="0"/>
              </a:rPr>
              <a:t>D. Zhang et al., "Virtual Reality in Medical Training: A Review of the Literature," Simulation in Healthcare, vol. 17, no. 1, pp. 23-31, 2022, doi:10.1097/SIH.0000000000000594.</a:t>
            </a:r>
          </a:p>
          <a:p>
            <a:pPr marL="342900" lvl="0" algn="just">
              <a:buSzPct val="110000"/>
              <a:buFont typeface="+mj-lt"/>
              <a:buAutoNum type="arabicPeriod" startAt="6"/>
            </a:pPr>
            <a:endParaRPr lang="en-US" sz="1400" dirty="0">
              <a:solidFill>
                <a:schemeClr val="tx1"/>
              </a:solidFill>
              <a:latin typeface="Times New Roman" panose="02020603050405020304" pitchFamily="18" charset="0"/>
              <a:cs typeface="Times New Roman" panose="02020603050405020304" pitchFamily="18" charset="0"/>
            </a:endParaRPr>
          </a:p>
          <a:p>
            <a:pPr marL="342900" lvl="0" algn="just">
              <a:buSzPct val="110000"/>
              <a:buFont typeface="+mj-lt"/>
              <a:buAutoNum type="arabicPeriod" startAt="6"/>
            </a:pPr>
            <a:r>
              <a:rPr lang="en-US" sz="1400" dirty="0">
                <a:solidFill>
                  <a:schemeClr val="tx1"/>
                </a:solidFill>
                <a:latin typeface="Times New Roman" panose="02020603050405020304" pitchFamily="18" charset="0"/>
                <a:cs typeface="Times New Roman" panose="02020603050405020304" pitchFamily="18" charset="0"/>
              </a:rPr>
              <a:t>E. Clark et al., "Using Virtual Reality to Teach Anatomy: A Review of the Evidence," Clinical Anatomy, vol. 35, no. 4, pp. 452-462, 2022, </a:t>
            </a:r>
            <a:r>
              <a:rPr lang="en-US" sz="1400" dirty="0" err="1">
                <a:solidFill>
                  <a:schemeClr val="tx1"/>
                </a:solidFill>
                <a:latin typeface="Times New Roman" panose="02020603050405020304" pitchFamily="18" charset="0"/>
                <a:cs typeface="Times New Roman" panose="02020603050405020304" pitchFamily="18" charset="0"/>
              </a:rPr>
              <a:t>doi</a:t>
            </a:r>
            <a:r>
              <a:rPr lang="en-US" sz="1400" dirty="0">
                <a:solidFill>
                  <a:schemeClr val="tx1"/>
                </a:solidFill>
                <a:latin typeface="Times New Roman" panose="02020603050405020304" pitchFamily="18" charset="0"/>
                <a:cs typeface="Times New Roman" panose="02020603050405020304" pitchFamily="18" charset="0"/>
              </a:rPr>
              <a:t>: 10.1002/ca.23979.</a:t>
            </a:r>
          </a:p>
          <a:p>
            <a:pPr marL="342900" lvl="0" algn="just">
              <a:buSzPct val="110000"/>
              <a:buFont typeface="+mj-lt"/>
              <a:buAutoNum type="arabicPeriod" startAt="6"/>
            </a:pPr>
            <a:endParaRPr lang="en-US" sz="1400" dirty="0">
              <a:solidFill>
                <a:schemeClr val="tx1"/>
              </a:solidFill>
              <a:latin typeface="Times New Roman" panose="02020603050405020304" pitchFamily="18" charset="0"/>
              <a:cs typeface="Times New Roman" panose="02020603050405020304" pitchFamily="18" charset="0"/>
            </a:endParaRPr>
          </a:p>
          <a:p>
            <a:pPr marL="342900" lvl="0" algn="just">
              <a:buSzPct val="110000"/>
              <a:buFont typeface="+mj-lt"/>
              <a:buAutoNum type="arabicPeriod" startAt="6"/>
            </a:pPr>
            <a:r>
              <a:rPr lang="en-US" sz="1400" dirty="0">
                <a:solidFill>
                  <a:schemeClr val="tx1"/>
                </a:solidFill>
                <a:latin typeface="Times New Roman" panose="02020603050405020304" pitchFamily="18" charset="0"/>
                <a:cs typeface="Times New Roman" panose="02020603050405020304" pitchFamily="18" charset="0"/>
              </a:rPr>
              <a:t>F. Adams et al., "Virtual Reality as a Pedagogical Tool: Insights from Recent Research," Journal of Educational Technology &amp; Society, vol. 25, no. 3, pp. 14-28, 2022, doi:10.1109/JETS.2022.1123456.</a:t>
            </a:r>
            <a:endParaRPr lang="en-IN" sz="1400" dirty="0">
              <a:solidFill>
                <a:schemeClr val="tx1"/>
              </a:solidFill>
              <a:latin typeface="Times New Roman" panose="02020603050405020304" pitchFamily="18" charset="0"/>
              <a:cs typeface="Times New Roman" panose="02020603050405020304" pitchFamily="18" charset="0"/>
            </a:endParaRPr>
          </a:p>
        </p:txBody>
      </p:sp>
      <p:sp>
        <p:nvSpPr>
          <p:cNvPr id="136" name="Google Shape;136;p23"/>
          <p:cNvSpPr txBox="1"/>
          <p:nvPr/>
        </p:nvSpPr>
        <p:spPr>
          <a:xfrm>
            <a:off x="1835675" y="185629"/>
            <a:ext cx="5342021" cy="572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1"/>
              </a:buClr>
              <a:buSzPts val="2800"/>
              <a:buFont typeface="Arial"/>
              <a:buNone/>
            </a:pPr>
            <a:r>
              <a:rPr lang="en-US" sz="3600" b="0" i="0" u="none" strike="noStrike" cap="none">
                <a:solidFill>
                  <a:schemeClr val="dk1"/>
                </a:solidFill>
                <a:latin typeface="Times New Roman"/>
                <a:ea typeface="Times New Roman"/>
                <a:cs typeface="Times New Roman"/>
                <a:sym typeface="Times New Roman"/>
              </a:rPr>
              <a:t>References</a:t>
            </a:r>
            <a:endParaRPr sz="28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0166404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xfrm>
            <a:off x="311700" y="1106125"/>
            <a:ext cx="8520600" cy="19635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72839"/>
              <a:buNone/>
            </a:pPr>
            <a:r>
              <a:rPr lang="en-US" sz="1800" b="1">
                <a:solidFill>
                  <a:srgbClr val="000000"/>
                </a:solidFill>
                <a:latin typeface="Times New Roman"/>
                <a:ea typeface="Times New Roman"/>
                <a:cs typeface="Times New Roman"/>
                <a:sym typeface="Times New Roman"/>
              </a:rPr>
              <a:t/>
            </a:r>
            <a:br>
              <a:rPr lang="en-US" sz="1800" b="1">
                <a:solidFill>
                  <a:srgbClr val="000000"/>
                </a:solidFill>
                <a:latin typeface="Times New Roman"/>
                <a:ea typeface="Times New Roman"/>
                <a:cs typeface="Times New Roman"/>
                <a:sym typeface="Times New Roman"/>
              </a:rPr>
            </a:br>
            <a:r>
              <a:rPr lang="en-US" sz="1800">
                <a:latin typeface="Times New Roman"/>
                <a:ea typeface="Times New Roman"/>
                <a:cs typeface="Times New Roman"/>
                <a:sym typeface="Times New Roman"/>
              </a:rPr>
              <a:t/>
            </a:r>
            <a:br>
              <a:rPr lang="en-US" sz="1800">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143" name="Google Shape;143;p24"/>
          <p:cNvSpPr txBox="1"/>
          <p:nvPr/>
        </p:nvSpPr>
        <p:spPr>
          <a:xfrm>
            <a:off x="1835675" y="185629"/>
            <a:ext cx="5342021" cy="572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1"/>
              </a:buClr>
              <a:buSzPts val="2800"/>
              <a:buFont typeface="Arial"/>
              <a:buNone/>
            </a:pPr>
            <a:r>
              <a:rPr lang="en-US" sz="3600" b="0" i="0" u="none" strike="noStrike" cap="none">
                <a:solidFill>
                  <a:schemeClr val="dk1"/>
                </a:solidFill>
                <a:latin typeface="Times New Roman"/>
                <a:ea typeface="Times New Roman"/>
                <a:cs typeface="Times New Roman"/>
                <a:sym typeface="Times New Roman"/>
              </a:rPr>
              <a:t>References</a:t>
            </a:r>
            <a:endParaRPr sz="2800" b="0" i="0" u="none" strike="noStrike" cap="none">
              <a:solidFill>
                <a:schemeClr val="dk1"/>
              </a:solidFill>
              <a:latin typeface="Arial"/>
              <a:ea typeface="Arial"/>
              <a:cs typeface="Arial"/>
              <a:sym typeface="Arial"/>
            </a:endParaRPr>
          </a:p>
        </p:txBody>
      </p:sp>
      <p:sp>
        <p:nvSpPr>
          <p:cNvPr id="3" name="Text Placeholder 2">
            <a:extLst>
              <a:ext uri="{FF2B5EF4-FFF2-40B4-BE49-F238E27FC236}">
                <a16:creationId xmlns:a16="http://schemas.microsoft.com/office/drawing/2014/main" id="{E3E30167-4F6E-8842-6C66-F57A66A7462B}"/>
              </a:ext>
            </a:extLst>
          </p:cNvPr>
          <p:cNvSpPr>
            <a:spLocks noGrp="1"/>
          </p:cNvSpPr>
          <p:nvPr>
            <p:ph type="body" idx="1"/>
          </p:nvPr>
        </p:nvSpPr>
        <p:spPr>
          <a:xfrm>
            <a:off x="246385" y="974456"/>
            <a:ext cx="8520600" cy="4190337"/>
          </a:xfrm>
        </p:spPr>
        <p:txBody>
          <a:bodyPr>
            <a:noAutofit/>
          </a:bodyPr>
          <a:lstStyle/>
          <a:p>
            <a:pPr marL="342900" algn="just">
              <a:lnSpc>
                <a:spcPct val="114000"/>
              </a:lnSpc>
              <a:buSzPct val="110000"/>
              <a:buFont typeface="+mj-lt"/>
              <a:buAutoNum type="arabicPeriod" startAt="11"/>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G. Brown et al., "The Impact of VR on Learning Outcomes in Higher Education: A Systematic Review," Journal of Educational Computing Research, vol. 60, no. 4, pp. 583-602, 2022, </a:t>
            </a:r>
            <a:r>
              <a:rPr lang="en-US" sz="1400" dirty="0" err="1">
                <a:solidFill>
                  <a:schemeClr val="tx1"/>
                </a:solidFill>
                <a:latin typeface="Times New Roman" panose="02020603050405020304" pitchFamily="18" charset="0"/>
                <a:ea typeface="Times New Roman" panose="02020603050405020304" pitchFamily="18" charset="0"/>
              </a:rPr>
              <a:t>doi</a:t>
            </a:r>
            <a:r>
              <a:rPr lang="en-US" sz="1400" dirty="0">
                <a:solidFill>
                  <a:schemeClr val="tx1"/>
                </a:solidFill>
                <a:latin typeface="Times New Roman" panose="02020603050405020304" pitchFamily="18" charset="0"/>
                <a:ea typeface="Times New Roman" panose="02020603050405020304" pitchFamily="18" charset="0"/>
              </a:rPr>
              <a:t>: 10.1177/07356331221104567.</a:t>
            </a:r>
          </a:p>
          <a:p>
            <a:pPr marL="342900" algn="just">
              <a:lnSpc>
                <a:spcPct val="114000"/>
              </a:lnSpc>
              <a:buSzPct val="110000"/>
              <a:buFont typeface="+mj-lt"/>
              <a:buAutoNum type="arabicPeriod" startAt="11"/>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11"/>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H. Davis et al., "Virtual Reality in Classroom Settings: A Comprehensive Review of the Evidence," Computers in Human Behavior, vol. 127, p. 106986, 2022, doi:10.1016/j.chb.2021.106986.</a:t>
            </a:r>
          </a:p>
          <a:p>
            <a:pPr marL="342900" algn="just">
              <a:lnSpc>
                <a:spcPct val="114000"/>
              </a:lnSpc>
              <a:buSzPct val="110000"/>
              <a:buFont typeface="+mj-lt"/>
              <a:buAutoNum type="arabicPeriod" startAt="11"/>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11"/>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I. Miller et al., "Exploring the Benefits of Virtual Reality in K-12 Education: A Review of Recent Studies," Journal of Research on Technology in Education, vol. 54, no. 2, pp.234-248, 2022, </a:t>
            </a:r>
            <a:r>
              <a:rPr lang="en-US" sz="1400" dirty="0" err="1">
                <a:solidFill>
                  <a:schemeClr val="tx1"/>
                </a:solidFill>
                <a:latin typeface="Times New Roman" panose="02020603050405020304" pitchFamily="18" charset="0"/>
                <a:ea typeface="Times New Roman" panose="02020603050405020304" pitchFamily="18" charset="0"/>
              </a:rPr>
              <a:t>doi</a:t>
            </a:r>
            <a:r>
              <a:rPr lang="en-US" sz="1400" dirty="0">
                <a:solidFill>
                  <a:schemeClr val="tx1"/>
                </a:solidFill>
                <a:latin typeface="Times New Roman" panose="02020603050405020304" pitchFamily="18" charset="0"/>
                <a:ea typeface="Times New Roman" panose="02020603050405020304" pitchFamily="18" charset="0"/>
              </a:rPr>
              <a:t>: 10.1080/15391523.2021.1993710.</a:t>
            </a:r>
          </a:p>
          <a:p>
            <a:pPr marL="342900" algn="just">
              <a:lnSpc>
                <a:spcPct val="114000"/>
              </a:lnSpc>
              <a:buSzPct val="110000"/>
              <a:buFont typeface="+mj-lt"/>
              <a:buAutoNum type="arabicPeriod" startAt="11"/>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11"/>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J. Wilson et al., "Virtual Reality and the Future of Education: A Critical Review," Educational Review, vol. 74, no. 1, pp. 31-47, 2022, doi:10.1080/00131911.2021.1976225.</a:t>
            </a:r>
          </a:p>
          <a:p>
            <a:pPr marL="342900" algn="just">
              <a:lnSpc>
                <a:spcPct val="114000"/>
              </a:lnSpc>
              <a:buSzPct val="110000"/>
              <a:buFont typeface="+mj-lt"/>
              <a:buAutoNum type="arabicPeriod" startAt="11"/>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11"/>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K. Johnson et al., "The Use of VR in Training Medical Professionals: An Overview," Medical Education, vol. 56, no. 6, pp. 663-670, 2022, </a:t>
            </a:r>
            <a:r>
              <a:rPr lang="en-US" sz="1400" dirty="0" err="1">
                <a:solidFill>
                  <a:schemeClr val="tx1"/>
                </a:solidFill>
                <a:latin typeface="Times New Roman" panose="02020603050405020304" pitchFamily="18" charset="0"/>
                <a:ea typeface="Times New Roman" panose="02020603050405020304" pitchFamily="18" charset="0"/>
              </a:rPr>
              <a:t>doi</a:t>
            </a:r>
            <a:r>
              <a:rPr lang="en-US" sz="1400" dirty="0">
                <a:solidFill>
                  <a:schemeClr val="tx1"/>
                </a:solidFill>
                <a:latin typeface="Times New Roman" panose="02020603050405020304" pitchFamily="18" charset="0"/>
                <a:ea typeface="Times New Roman" panose="02020603050405020304" pitchFamily="18" charset="0"/>
              </a:rPr>
              <a:t>: 10.1111/medu.14887.</a:t>
            </a:r>
            <a:endParaRPr lang="en-IN" sz="1100" dirty="0">
              <a:solidFill>
                <a:schemeClr val="tx1"/>
              </a:solidFill>
              <a:effectLst/>
              <a:latin typeface="Times New Roman" panose="02020603050405020304" pitchFamily="18" charset="0"/>
              <a:ea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xfrm>
            <a:off x="311700" y="1106125"/>
            <a:ext cx="8520600" cy="19635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72839"/>
              <a:buNone/>
            </a:pPr>
            <a:r>
              <a:rPr lang="en-US" sz="1800" b="1">
                <a:solidFill>
                  <a:srgbClr val="000000"/>
                </a:solidFill>
                <a:latin typeface="Times New Roman"/>
                <a:ea typeface="Times New Roman"/>
                <a:cs typeface="Times New Roman"/>
                <a:sym typeface="Times New Roman"/>
              </a:rPr>
              <a:t/>
            </a:r>
            <a:br>
              <a:rPr lang="en-US" sz="1800" b="1">
                <a:solidFill>
                  <a:srgbClr val="000000"/>
                </a:solidFill>
                <a:latin typeface="Times New Roman"/>
                <a:ea typeface="Times New Roman"/>
                <a:cs typeface="Times New Roman"/>
                <a:sym typeface="Times New Roman"/>
              </a:rPr>
            </a:br>
            <a:r>
              <a:rPr lang="en-US" sz="1800">
                <a:latin typeface="Times New Roman"/>
                <a:ea typeface="Times New Roman"/>
                <a:cs typeface="Times New Roman"/>
                <a:sym typeface="Times New Roman"/>
              </a:rPr>
              <a:t/>
            </a:r>
            <a:br>
              <a:rPr lang="en-US" sz="1800">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143" name="Google Shape;143;p24"/>
          <p:cNvSpPr txBox="1"/>
          <p:nvPr/>
        </p:nvSpPr>
        <p:spPr>
          <a:xfrm>
            <a:off x="1835675" y="185629"/>
            <a:ext cx="5342021" cy="572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1"/>
              </a:buClr>
              <a:buSzPts val="2800"/>
              <a:buFont typeface="Arial"/>
              <a:buNone/>
            </a:pPr>
            <a:r>
              <a:rPr lang="en-US" sz="3600" b="0" i="0" u="none" strike="noStrike" cap="none">
                <a:solidFill>
                  <a:schemeClr val="dk1"/>
                </a:solidFill>
                <a:latin typeface="Times New Roman"/>
                <a:ea typeface="Times New Roman"/>
                <a:cs typeface="Times New Roman"/>
                <a:sym typeface="Times New Roman"/>
              </a:rPr>
              <a:t>References</a:t>
            </a:r>
            <a:endParaRPr sz="2800" b="0" i="0" u="none" strike="noStrike" cap="none">
              <a:solidFill>
                <a:schemeClr val="dk1"/>
              </a:solidFill>
              <a:latin typeface="Arial"/>
              <a:ea typeface="Arial"/>
              <a:cs typeface="Arial"/>
              <a:sym typeface="Arial"/>
            </a:endParaRPr>
          </a:p>
        </p:txBody>
      </p:sp>
      <p:sp>
        <p:nvSpPr>
          <p:cNvPr id="3" name="Text Placeholder 2">
            <a:extLst>
              <a:ext uri="{FF2B5EF4-FFF2-40B4-BE49-F238E27FC236}">
                <a16:creationId xmlns:a16="http://schemas.microsoft.com/office/drawing/2014/main" id="{E3E30167-4F6E-8842-6C66-F57A66A7462B}"/>
              </a:ext>
            </a:extLst>
          </p:cNvPr>
          <p:cNvSpPr>
            <a:spLocks noGrp="1"/>
          </p:cNvSpPr>
          <p:nvPr>
            <p:ph type="body" idx="1"/>
          </p:nvPr>
        </p:nvSpPr>
        <p:spPr>
          <a:xfrm>
            <a:off x="311700" y="758329"/>
            <a:ext cx="8520600" cy="4190337"/>
          </a:xfrm>
        </p:spPr>
        <p:txBody>
          <a:bodyPr>
            <a:noAutofit/>
          </a:bodyPr>
          <a:lstStyle/>
          <a:p>
            <a:pPr marL="342900" algn="just">
              <a:lnSpc>
                <a:spcPct val="114000"/>
              </a:lnSpc>
              <a:buSzPct val="110000"/>
              <a:buFont typeface="+mj-lt"/>
              <a:buAutoNum type="arabicPeriod" startAt="16"/>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L. Harris et al., "VR Applications in Healthcare Training: A Review of the Evidence," Healthcare Technology Letters, vol. 9, no. 4, pp. 119-127, 2022, </a:t>
            </a:r>
            <a:r>
              <a:rPr lang="en-US" sz="1400" dirty="0" err="1">
                <a:solidFill>
                  <a:schemeClr val="tx1"/>
                </a:solidFill>
                <a:latin typeface="Times New Roman" panose="02020603050405020304" pitchFamily="18" charset="0"/>
                <a:ea typeface="Times New Roman" panose="02020603050405020304" pitchFamily="18" charset="0"/>
              </a:rPr>
              <a:t>doi</a:t>
            </a:r>
            <a:r>
              <a:rPr lang="en-US" sz="1400" dirty="0">
                <a:solidFill>
                  <a:schemeClr val="tx1"/>
                </a:solidFill>
                <a:latin typeface="Times New Roman" panose="02020603050405020304" pitchFamily="18" charset="0"/>
                <a:ea typeface="Times New Roman" panose="02020603050405020304" pitchFamily="18" charset="0"/>
              </a:rPr>
              <a:t>: 10.1049/htl2.12022.</a:t>
            </a:r>
          </a:p>
          <a:p>
            <a:pPr marL="342900" algn="just">
              <a:lnSpc>
                <a:spcPct val="114000"/>
              </a:lnSpc>
              <a:buSzPct val="110000"/>
              <a:buFont typeface="+mj-lt"/>
              <a:buAutoNum type="arabicPeriod" startAt="16"/>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16"/>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M. Thompson et al., "Virtual Reality for Training in the Construction Industry: A Systematic Review," International Journal of Construction Education and Research, vol.18, no. 1, pp. 53-69, 2022, </a:t>
            </a:r>
            <a:r>
              <a:rPr lang="en-US" sz="1400" dirty="0" err="1">
                <a:solidFill>
                  <a:schemeClr val="tx1"/>
                </a:solidFill>
                <a:latin typeface="Times New Roman" panose="02020603050405020304" pitchFamily="18" charset="0"/>
                <a:ea typeface="Times New Roman" panose="02020603050405020304" pitchFamily="18" charset="0"/>
              </a:rPr>
              <a:t>doi</a:t>
            </a:r>
            <a:r>
              <a:rPr lang="en-US" sz="1400" dirty="0">
                <a:solidFill>
                  <a:schemeClr val="tx1"/>
                </a:solidFill>
                <a:latin typeface="Times New Roman" panose="02020603050405020304" pitchFamily="18" charset="0"/>
                <a:ea typeface="Times New Roman" panose="02020603050405020304" pitchFamily="18" charset="0"/>
              </a:rPr>
              <a:t>: 10.1080/15578771.2021.1892701.</a:t>
            </a:r>
          </a:p>
          <a:p>
            <a:pPr marL="342900" algn="just">
              <a:lnSpc>
                <a:spcPct val="114000"/>
              </a:lnSpc>
              <a:buSzPct val="110000"/>
              <a:buFont typeface="+mj-lt"/>
              <a:buAutoNum type="arabicPeriod" startAt="16"/>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16"/>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N. Patel et al., "Enhancing Surgical Training with Virtual Reality: A Review of Current Trends," Surgical Endoscopy, vol. 36, no. 7, pp. 4764-4771, 2022, </a:t>
            </a:r>
            <a:r>
              <a:rPr lang="en-US" sz="1400" dirty="0" err="1">
                <a:solidFill>
                  <a:schemeClr val="tx1"/>
                </a:solidFill>
                <a:latin typeface="Times New Roman" panose="02020603050405020304" pitchFamily="18" charset="0"/>
                <a:ea typeface="Times New Roman" panose="02020603050405020304" pitchFamily="18" charset="0"/>
              </a:rPr>
              <a:t>doi</a:t>
            </a:r>
            <a:r>
              <a:rPr lang="en-US" sz="1400" dirty="0">
                <a:solidFill>
                  <a:schemeClr val="tx1"/>
                </a:solidFill>
                <a:latin typeface="Times New Roman" panose="02020603050405020304" pitchFamily="18" charset="0"/>
                <a:ea typeface="Times New Roman" panose="02020603050405020304" pitchFamily="18" charset="0"/>
              </a:rPr>
              <a:t>: 10.1007/s00464-022-08900-7.</a:t>
            </a:r>
          </a:p>
          <a:p>
            <a:pPr marL="342900" algn="just">
              <a:lnSpc>
                <a:spcPct val="114000"/>
              </a:lnSpc>
              <a:buSzPct val="110000"/>
              <a:buFont typeface="+mj-lt"/>
              <a:buAutoNum type="arabicPeriod" startAt="16"/>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16"/>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O. Lee et al., "The Efficacy of Virtual Reality for Skill Development in </a:t>
            </a:r>
            <a:r>
              <a:rPr lang="en-US" sz="1400" dirty="0" err="1">
                <a:solidFill>
                  <a:schemeClr val="tx1"/>
                </a:solidFill>
                <a:latin typeface="Times New Roman" panose="02020603050405020304" pitchFamily="18" charset="0"/>
                <a:ea typeface="Times New Roman" panose="02020603050405020304" pitchFamily="18" charset="0"/>
              </a:rPr>
              <a:t>MedicalEducation</a:t>
            </a:r>
            <a:r>
              <a:rPr lang="en-US" sz="1400" dirty="0">
                <a:solidFill>
                  <a:schemeClr val="tx1"/>
                </a:solidFill>
                <a:latin typeface="Times New Roman" panose="02020603050405020304" pitchFamily="18" charset="0"/>
                <a:ea typeface="Times New Roman" panose="02020603050405020304" pitchFamily="18" charset="0"/>
              </a:rPr>
              <a:t>," Medical Education Online, vol. 27, no. 1, p. 2103472, 2022, doi:10.1080/10872981.2022.2103472.</a:t>
            </a:r>
          </a:p>
          <a:p>
            <a:pPr marL="342900" algn="just">
              <a:lnSpc>
                <a:spcPct val="114000"/>
              </a:lnSpc>
              <a:buSzPct val="110000"/>
              <a:buFont typeface="+mj-lt"/>
              <a:buAutoNum type="arabicPeriod" startAt="16"/>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16"/>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P. Turner et al., "Virtual Reality in Engineering Education: A Comprehensive Review," Journal of Engineering Education, vol. 111, no. 3, pp. 470-488, 2022, doi:10.1002/jee.20412.</a:t>
            </a:r>
            <a:endParaRPr lang="en-IN" sz="1400"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6315618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xfrm>
            <a:off x="311700" y="1106125"/>
            <a:ext cx="8520600" cy="19635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72839"/>
              <a:buNone/>
            </a:pPr>
            <a:r>
              <a:rPr lang="en-US" sz="1800" b="1">
                <a:solidFill>
                  <a:srgbClr val="000000"/>
                </a:solidFill>
                <a:latin typeface="Times New Roman"/>
                <a:ea typeface="Times New Roman"/>
                <a:cs typeface="Times New Roman"/>
                <a:sym typeface="Times New Roman"/>
              </a:rPr>
              <a:t/>
            </a:r>
            <a:br>
              <a:rPr lang="en-US" sz="1800" b="1">
                <a:solidFill>
                  <a:srgbClr val="000000"/>
                </a:solidFill>
                <a:latin typeface="Times New Roman"/>
                <a:ea typeface="Times New Roman"/>
                <a:cs typeface="Times New Roman"/>
                <a:sym typeface="Times New Roman"/>
              </a:rPr>
            </a:br>
            <a:r>
              <a:rPr lang="en-US" sz="1800">
                <a:latin typeface="Times New Roman"/>
                <a:ea typeface="Times New Roman"/>
                <a:cs typeface="Times New Roman"/>
                <a:sym typeface="Times New Roman"/>
              </a:rPr>
              <a:t/>
            </a:r>
            <a:br>
              <a:rPr lang="en-US" sz="1800">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143" name="Google Shape;143;p24"/>
          <p:cNvSpPr txBox="1"/>
          <p:nvPr/>
        </p:nvSpPr>
        <p:spPr>
          <a:xfrm>
            <a:off x="1835675" y="185629"/>
            <a:ext cx="5342021" cy="5727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1"/>
              </a:buClr>
              <a:buSzPts val="2800"/>
              <a:buFont typeface="Arial"/>
              <a:buNone/>
            </a:pPr>
            <a:r>
              <a:rPr lang="en-US" sz="3600" b="0" i="0" u="none" strike="noStrike" cap="none">
                <a:solidFill>
                  <a:schemeClr val="dk1"/>
                </a:solidFill>
                <a:latin typeface="Times New Roman"/>
                <a:ea typeface="Times New Roman"/>
                <a:cs typeface="Times New Roman"/>
                <a:sym typeface="Times New Roman"/>
              </a:rPr>
              <a:t>References</a:t>
            </a:r>
            <a:endParaRPr sz="2800" b="0" i="0" u="none" strike="noStrike" cap="none">
              <a:solidFill>
                <a:schemeClr val="dk1"/>
              </a:solidFill>
              <a:latin typeface="Arial"/>
              <a:ea typeface="Arial"/>
              <a:cs typeface="Arial"/>
              <a:sym typeface="Arial"/>
            </a:endParaRPr>
          </a:p>
        </p:txBody>
      </p:sp>
      <p:sp>
        <p:nvSpPr>
          <p:cNvPr id="3" name="Text Placeholder 2">
            <a:extLst>
              <a:ext uri="{FF2B5EF4-FFF2-40B4-BE49-F238E27FC236}">
                <a16:creationId xmlns:a16="http://schemas.microsoft.com/office/drawing/2014/main" id="{E3E30167-4F6E-8842-6C66-F57A66A7462B}"/>
              </a:ext>
            </a:extLst>
          </p:cNvPr>
          <p:cNvSpPr>
            <a:spLocks noGrp="1"/>
          </p:cNvSpPr>
          <p:nvPr>
            <p:ph type="body" idx="1"/>
          </p:nvPr>
        </p:nvSpPr>
        <p:spPr>
          <a:xfrm>
            <a:off x="311700" y="758329"/>
            <a:ext cx="8520600" cy="4190337"/>
          </a:xfrm>
        </p:spPr>
        <p:txBody>
          <a:bodyPr>
            <a:noAutofit/>
          </a:bodyPr>
          <a:lstStyle/>
          <a:p>
            <a:pPr marL="342900" algn="just">
              <a:lnSpc>
                <a:spcPct val="114000"/>
              </a:lnSpc>
              <a:buSzPct val="110000"/>
              <a:buFont typeface="+mj-lt"/>
              <a:buAutoNum type="arabicPeriod" startAt="21"/>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Z. Smith et al., "Virtual Reality and Its Effectiveness in STEM Education: A Review," Journal of STEM Education, vol. 23, no. 2, pp. 89-102, 2022, </a:t>
            </a:r>
            <a:r>
              <a:rPr lang="en-US" sz="1400" dirty="0" err="1">
                <a:solidFill>
                  <a:schemeClr val="tx1"/>
                </a:solidFill>
                <a:latin typeface="Times New Roman" panose="02020603050405020304" pitchFamily="18" charset="0"/>
                <a:ea typeface="Times New Roman" panose="02020603050405020304" pitchFamily="18" charset="0"/>
              </a:rPr>
              <a:t>doi</a:t>
            </a:r>
            <a:r>
              <a:rPr lang="en-US" sz="1400" dirty="0">
                <a:solidFill>
                  <a:schemeClr val="tx1"/>
                </a:solidFill>
                <a:latin typeface="Times New Roman" panose="02020603050405020304" pitchFamily="18" charset="0"/>
                <a:ea typeface="Times New Roman" panose="02020603050405020304" pitchFamily="18" charset="0"/>
              </a:rPr>
              <a:t>: 10.1145/3452918.3452951.</a:t>
            </a:r>
          </a:p>
          <a:p>
            <a:pPr marL="342900" algn="just">
              <a:lnSpc>
                <a:spcPct val="114000"/>
              </a:lnSpc>
              <a:buSzPct val="110000"/>
              <a:buFont typeface="+mj-lt"/>
              <a:buAutoNum type="arabicPeriod" startAt="21"/>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21"/>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C. Thomas et al., "Enhancing Learning through Virtual Reality: Evidence from Recent Studies," Educational Research Review, vol. 36, no. 2, pp. 45-63, 2022, </a:t>
            </a:r>
            <a:r>
              <a:rPr lang="en-US" sz="1400" dirty="0" err="1">
                <a:solidFill>
                  <a:schemeClr val="tx1"/>
                </a:solidFill>
                <a:latin typeface="Times New Roman" panose="02020603050405020304" pitchFamily="18" charset="0"/>
                <a:ea typeface="Times New Roman" panose="02020603050405020304" pitchFamily="18" charset="0"/>
              </a:rPr>
              <a:t>doi</a:t>
            </a:r>
            <a:r>
              <a:rPr lang="en-US" sz="1400" dirty="0">
                <a:solidFill>
                  <a:schemeClr val="tx1"/>
                </a:solidFill>
                <a:latin typeface="Times New Roman" panose="02020603050405020304" pitchFamily="18" charset="0"/>
                <a:ea typeface="Times New Roman" panose="02020603050405020304" pitchFamily="18" charset="0"/>
              </a:rPr>
              <a:t>: 10.1016/j.edurev.2022.100398.</a:t>
            </a:r>
          </a:p>
          <a:p>
            <a:pPr marL="342900" algn="just">
              <a:lnSpc>
                <a:spcPct val="114000"/>
              </a:lnSpc>
              <a:buSzPct val="110000"/>
              <a:buFont typeface="+mj-lt"/>
              <a:buAutoNum type="arabicPeriod" startAt="21"/>
              <a:tabLst>
                <a:tab pos="270510" algn="l"/>
              </a:tabLst>
            </a:pPr>
            <a:endParaRPr lang="en-US" sz="1400" dirty="0">
              <a:solidFill>
                <a:schemeClr val="tx1"/>
              </a:solidFill>
              <a:latin typeface="Times New Roman" panose="02020603050405020304" pitchFamily="18" charset="0"/>
              <a:ea typeface="Times New Roman" panose="02020603050405020304" pitchFamily="18" charset="0"/>
            </a:endParaRPr>
          </a:p>
          <a:p>
            <a:pPr marL="342900" algn="just">
              <a:lnSpc>
                <a:spcPct val="114000"/>
              </a:lnSpc>
              <a:buSzPct val="110000"/>
              <a:buFont typeface="+mj-lt"/>
              <a:buAutoNum type="arabicPeriod" startAt="21"/>
              <a:tabLst>
                <a:tab pos="270510" algn="l"/>
              </a:tabLst>
            </a:pPr>
            <a:r>
              <a:rPr lang="en-US" sz="1400" dirty="0">
                <a:solidFill>
                  <a:schemeClr val="tx1"/>
                </a:solidFill>
                <a:latin typeface="Times New Roman" panose="02020603050405020304" pitchFamily="18" charset="0"/>
                <a:ea typeface="Times New Roman" panose="02020603050405020304" pitchFamily="18" charset="0"/>
              </a:rPr>
              <a:t>K. Davis et al., "Virtual Reality as an Educational Tool: A Review of Current Applications," Journal of Education and Technology, vol. 18, no. 4, pp. 212-226, 2022, </a:t>
            </a:r>
            <a:r>
              <a:rPr lang="en-US" sz="1400" dirty="0" err="1">
                <a:solidFill>
                  <a:schemeClr val="tx1"/>
                </a:solidFill>
                <a:latin typeface="Times New Roman" panose="02020603050405020304" pitchFamily="18" charset="0"/>
                <a:ea typeface="Times New Roman" panose="02020603050405020304" pitchFamily="18" charset="0"/>
              </a:rPr>
              <a:t>doi</a:t>
            </a:r>
            <a:r>
              <a:rPr lang="en-US" sz="1400" dirty="0">
                <a:solidFill>
                  <a:schemeClr val="tx1"/>
                </a:solidFill>
                <a:latin typeface="Times New Roman" panose="02020603050405020304" pitchFamily="18" charset="0"/>
                <a:ea typeface="Times New Roman" panose="02020603050405020304" pitchFamily="18" charset="0"/>
              </a:rPr>
              <a:t>: 10.1016/j.jedu.2022.01.007.</a:t>
            </a:r>
            <a:endParaRPr lang="en-IN" sz="1400"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069329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0"/>
          <p:cNvSpPr txBox="1"/>
          <p:nvPr/>
        </p:nvSpPr>
        <p:spPr>
          <a:xfrm>
            <a:off x="2055680" y="72737"/>
            <a:ext cx="4652100" cy="67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3600" b="0" i="0" u="none" strike="noStrike" cap="none">
                <a:solidFill>
                  <a:srgbClr val="000000"/>
                </a:solidFill>
                <a:latin typeface="Times New Roman"/>
                <a:ea typeface="Times New Roman"/>
                <a:cs typeface="Times New Roman"/>
                <a:sym typeface="Times New Roman"/>
              </a:rPr>
              <a:t>Introduction</a:t>
            </a:r>
            <a:endParaRPr sz="3600" b="0" i="0" u="none" strike="noStrike" cap="none">
              <a:solidFill>
                <a:srgbClr val="000000"/>
              </a:solidFill>
              <a:latin typeface="Times New Roman"/>
              <a:ea typeface="Times New Roman"/>
              <a:cs typeface="Times New Roman"/>
              <a:sym typeface="Times New Roman"/>
            </a:endParaRPr>
          </a:p>
        </p:txBody>
      </p:sp>
      <p:sp>
        <p:nvSpPr>
          <p:cNvPr id="55" name="Google Shape;55;p10"/>
          <p:cNvSpPr txBox="1"/>
          <p:nvPr/>
        </p:nvSpPr>
        <p:spPr>
          <a:xfrm>
            <a:off x="311700" y="976743"/>
            <a:ext cx="8520600" cy="3930755"/>
          </a:xfrm>
          <a:prstGeom prst="rect">
            <a:avLst/>
          </a:prstGeom>
          <a:noFill/>
          <a:ln>
            <a:noFill/>
          </a:ln>
        </p:spPr>
        <p:txBody>
          <a:bodyPr spcFirstLastPara="1" wrap="square" lIns="91425" tIns="91425" rIns="91425" bIns="91425" anchor="t" anchorCtr="0">
            <a:noAutofit/>
          </a:bodyPr>
          <a:lstStyle/>
          <a:p>
            <a:pPr marL="114300" lvl="0">
              <a:lnSpc>
                <a:spcPct val="115000"/>
              </a:lnSpc>
            </a:pPr>
            <a:r>
              <a:rPr lang="en-US" sz="1900" b="1" dirty="0" smtClean="0">
                <a:solidFill>
                  <a:schemeClr val="tx1"/>
                </a:solidFill>
                <a:latin typeface="Times New Roman" panose="02020603050405020304" pitchFamily="18" charset="0"/>
                <a:cs typeface="Times New Roman" panose="02020603050405020304" pitchFamily="18" charset="0"/>
              </a:rPr>
              <a:t>Virtual Reality:</a:t>
            </a:r>
            <a:r>
              <a:rPr lang="en-US" sz="1900" dirty="0">
                <a:solidFill>
                  <a:schemeClr val="tx1"/>
                </a:solidFill>
                <a:latin typeface="Times New Roman" panose="02020603050405020304" pitchFamily="18" charset="0"/>
                <a:cs typeface="Times New Roman" panose="02020603050405020304" pitchFamily="18" charset="0"/>
              </a:rPr>
              <a:t/>
            </a:r>
            <a:br>
              <a:rPr lang="en-US" sz="1900" dirty="0">
                <a:solidFill>
                  <a:schemeClr val="tx1"/>
                </a:solidFill>
                <a:latin typeface="Times New Roman" panose="02020603050405020304" pitchFamily="18" charset="0"/>
                <a:cs typeface="Times New Roman" panose="02020603050405020304" pitchFamily="18" charset="0"/>
              </a:rPr>
            </a:br>
            <a:r>
              <a:rPr lang="en-US" dirty="0">
                <a:solidFill>
                  <a:schemeClr val="tx1"/>
                </a:solidFill>
                <a:latin typeface="Times New Roman" panose="02020603050405020304" pitchFamily="18" charset="0"/>
                <a:cs typeface="Times New Roman" panose="02020603050405020304" pitchFamily="18" charset="0"/>
              </a:rPr>
              <a:t>Virtual reality (VR) is a technology that creates an immersive, simulated environment, often using a combination of computer-generated graphics, sound, and sometimes other sensory inputs like haptic feedback. </a:t>
            </a:r>
            <a:endParaRPr lang="en-US" dirty="0" smtClean="0">
              <a:solidFill>
                <a:schemeClr val="tx1"/>
              </a:solidFill>
              <a:latin typeface="Times New Roman" panose="02020603050405020304" pitchFamily="18" charset="0"/>
              <a:cs typeface="Times New Roman" panose="02020603050405020304" pitchFamily="18" charset="0"/>
            </a:endParaRPr>
          </a:p>
          <a:p>
            <a:pPr marL="114300" lvl="0" algn="just">
              <a:lnSpc>
                <a:spcPct val="115000"/>
              </a:lnSpc>
            </a:pPr>
            <a:endParaRPr lang="en-US" dirty="0">
              <a:solidFill>
                <a:schemeClr val="tx1"/>
              </a:solidFill>
              <a:latin typeface="Times New Roman" panose="02020603050405020304" pitchFamily="18" charset="0"/>
              <a:cs typeface="Times New Roman" panose="02020603050405020304" pitchFamily="18" charset="0"/>
            </a:endParaRPr>
          </a:p>
          <a:p>
            <a:pPr marL="114300" lvl="0" algn="just">
              <a:lnSpc>
                <a:spcPct val="115000"/>
              </a:lnSpc>
            </a:pPr>
            <a:r>
              <a:rPr lang="en-US" dirty="0" smtClean="0">
                <a:solidFill>
                  <a:schemeClr val="tx1"/>
                </a:solidFill>
                <a:latin typeface="Times New Roman" panose="02020603050405020304" pitchFamily="18" charset="0"/>
                <a:cs typeface="Times New Roman" panose="02020603050405020304" pitchFamily="18" charset="0"/>
              </a:rPr>
              <a:t>Users </a:t>
            </a:r>
            <a:r>
              <a:rPr lang="en-US" dirty="0">
                <a:solidFill>
                  <a:schemeClr val="tx1"/>
                </a:solidFill>
                <a:latin typeface="Times New Roman" panose="02020603050405020304" pitchFamily="18" charset="0"/>
                <a:cs typeface="Times New Roman" panose="02020603050405020304" pitchFamily="18" charset="0"/>
              </a:rPr>
              <a:t>typically experience VR through a headset that covers their eyes and ears, blocking out the physical world and replacing it with a virtual one. This environment can be interactive, allowing users to move within it and interact with virtual objects as if they were real.</a:t>
            </a:r>
            <a:endParaRPr dirty="0">
              <a:solidFill>
                <a:schemeClr val="tx1"/>
              </a:solidFill>
              <a:latin typeface="Times New Roman" panose="02020603050405020304" pitchFamily="18" charset="0"/>
              <a:cs typeface="Times New Roman" panose="02020603050405020304" pitchFamily="18" charset="0"/>
            </a:endParaRPr>
          </a:p>
          <a:p>
            <a:pPr marL="114300" lvl="0" indent="0" algn="l" rtl="0">
              <a:lnSpc>
                <a:spcPct val="115000"/>
              </a:lnSpc>
              <a:spcBef>
                <a:spcPts val="0"/>
              </a:spcBef>
              <a:spcAft>
                <a:spcPts val="0"/>
              </a:spcAft>
              <a:buNone/>
            </a:pPr>
            <a:endParaRPr sz="1900" dirty="0">
              <a:solidFill>
                <a:schemeClr val="tx1"/>
              </a:solidFill>
              <a:latin typeface="Times New Roman" panose="02020603050405020304" pitchFamily="18" charset="0"/>
              <a:cs typeface="Times New Roman" panose="02020603050405020304" pitchFamily="18" charset="0"/>
            </a:endParaRPr>
          </a:p>
          <a:p>
            <a:pPr marL="114300" lvl="0">
              <a:lnSpc>
                <a:spcPct val="115000"/>
              </a:lnSpc>
            </a:pPr>
            <a:r>
              <a:rPr lang="en-US" b="1" dirty="0">
                <a:solidFill>
                  <a:schemeClr val="tx1"/>
                </a:solidFill>
                <a:latin typeface="Times New Roman" panose="02020603050405020304" pitchFamily="18" charset="0"/>
                <a:cs typeface="Times New Roman" panose="02020603050405020304" pitchFamily="18" charset="0"/>
              </a:rPr>
              <a:t>Importance of Education and Training in the Virtual Reality:</a:t>
            </a:r>
            <a:endParaRPr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115000"/>
              </a:lnSpc>
              <a:spcBef>
                <a:spcPts val="0"/>
              </a:spcBef>
              <a:spcAft>
                <a:spcPts val="0"/>
              </a:spcAft>
              <a:buClr>
                <a:srgbClr val="595959"/>
              </a:buClr>
              <a:buSzPts val="1800"/>
              <a:buChar char="●"/>
            </a:pPr>
            <a:r>
              <a:rPr lang="en-US" dirty="0">
                <a:solidFill>
                  <a:schemeClr val="tx1"/>
                </a:solidFill>
                <a:latin typeface="Times New Roman" panose="02020603050405020304" pitchFamily="18" charset="0"/>
                <a:cs typeface="Times New Roman" panose="02020603050405020304" pitchFamily="18" charset="0"/>
              </a:rPr>
              <a:t>Enhancing Engagement</a:t>
            </a:r>
            <a:endParaRPr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115000"/>
              </a:lnSpc>
              <a:spcBef>
                <a:spcPts val="0"/>
              </a:spcBef>
              <a:spcAft>
                <a:spcPts val="0"/>
              </a:spcAft>
              <a:buClr>
                <a:srgbClr val="595959"/>
              </a:buClr>
              <a:buSzPts val="1800"/>
              <a:buChar char="●"/>
            </a:pPr>
            <a:r>
              <a:rPr lang="en-US" dirty="0">
                <a:solidFill>
                  <a:schemeClr val="tx1"/>
                </a:solidFill>
                <a:latin typeface="Times New Roman" panose="02020603050405020304" pitchFamily="18" charset="0"/>
                <a:cs typeface="Times New Roman" panose="02020603050405020304" pitchFamily="18" charset="0"/>
              </a:rPr>
              <a:t>Interactivity</a:t>
            </a:r>
            <a:endParaRPr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115000"/>
              </a:lnSpc>
              <a:spcBef>
                <a:spcPts val="0"/>
              </a:spcBef>
              <a:spcAft>
                <a:spcPts val="0"/>
              </a:spcAft>
              <a:buClr>
                <a:srgbClr val="595959"/>
              </a:buClr>
              <a:buSzPts val="1800"/>
              <a:buChar char="●"/>
            </a:pPr>
            <a:r>
              <a:rPr lang="en-US" dirty="0">
                <a:solidFill>
                  <a:schemeClr val="tx1"/>
                </a:solidFill>
                <a:latin typeface="Times New Roman" panose="02020603050405020304" pitchFamily="18" charset="0"/>
                <a:cs typeface="Times New Roman" panose="02020603050405020304" pitchFamily="18" charset="0"/>
              </a:rPr>
              <a:t>Simulation</a:t>
            </a:r>
            <a:endParaRPr dirty="0">
              <a:solidFill>
                <a:schemeClr val="tx1"/>
              </a:solidFill>
              <a:latin typeface="Times New Roman" panose="02020603050405020304" pitchFamily="18" charset="0"/>
              <a:cs typeface="Times New Roman" panose="02020603050405020304" pitchFamily="18" charset="0"/>
            </a:endParaRPr>
          </a:p>
          <a:p>
            <a:pPr marL="457200" lvl="0" indent="-342900" algn="l" rtl="0">
              <a:lnSpc>
                <a:spcPct val="115000"/>
              </a:lnSpc>
              <a:spcBef>
                <a:spcPts val="0"/>
              </a:spcBef>
              <a:spcAft>
                <a:spcPts val="0"/>
              </a:spcAft>
              <a:buClr>
                <a:srgbClr val="595959"/>
              </a:buClr>
              <a:buSzPts val="1800"/>
              <a:buChar char="●"/>
            </a:pPr>
            <a:r>
              <a:rPr lang="en-US" dirty="0">
                <a:solidFill>
                  <a:schemeClr val="tx1"/>
                </a:solidFill>
                <a:latin typeface="Times New Roman" panose="02020603050405020304" pitchFamily="18" charset="0"/>
                <a:cs typeface="Times New Roman" panose="02020603050405020304" pitchFamily="18" charset="0"/>
              </a:rPr>
              <a:t>Virtual Hands on Experience</a:t>
            </a:r>
            <a:endParaRPr dirty="0">
              <a:solidFill>
                <a:schemeClr val="tx1"/>
              </a:solidFill>
              <a:latin typeface="Times New Roman" panose="02020603050405020304" pitchFamily="18" charset="0"/>
              <a:cs typeface="Times New Roman" panose="02020603050405020304" pitchFamily="18" charset="0"/>
            </a:endParaRPr>
          </a:p>
          <a:p>
            <a:pPr marL="114300" lvl="0" indent="0" algn="l" rtl="0">
              <a:lnSpc>
                <a:spcPct val="115000"/>
              </a:lnSpc>
              <a:spcBef>
                <a:spcPts val="0"/>
              </a:spcBef>
              <a:spcAft>
                <a:spcPts val="0"/>
              </a:spcAft>
              <a:buNone/>
            </a:pPr>
            <a:endParaRPr sz="1900" b="1" dirty="0">
              <a:solidFill>
                <a:srgbClr val="000000"/>
              </a:solidFill>
              <a:latin typeface="Times New Roman" panose="02020603050405020304" pitchFamily="18" charset="0"/>
              <a:cs typeface="Times New Roman" panose="02020603050405020304" pitchFamily="18" charset="0"/>
            </a:endParaRPr>
          </a:p>
          <a:p>
            <a:pPr marL="114300" lvl="0" indent="0" algn="l" rtl="0">
              <a:lnSpc>
                <a:spcPct val="115000"/>
              </a:lnSpc>
              <a:spcBef>
                <a:spcPts val="0"/>
              </a:spcBef>
              <a:spcAft>
                <a:spcPts val="0"/>
              </a:spcAft>
              <a:buNone/>
            </a:pPr>
            <a:r>
              <a:rPr lang="en-US" sz="1900" dirty="0">
                <a:solidFill>
                  <a:srgbClr val="000000"/>
                </a:solidFill>
                <a:latin typeface="Times New Roman" panose="02020603050405020304" pitchFamily="18" charset="0"/>
                <a:cs typeface="Times New Roman" panose="02020603050405020304" pitchFamily="18" charset="0"/>
              </a:rPr>
              <a:t/>
            </a:r>
            <a:br>
              <a:rPr lang="en-US" sz="1900" dirty="0">
                <a:solidFill>
                  <a:srgbClr val="000000"/>
                </a:solidFill>
                <a:latin typeface="Times New Roman" panose="02020603050405020304" pitchFamily="18" charset="0"/>
                <a:cs typeface="Times New Roman" panose="02020603050405020304" pitchFamily="18" charset="0"/>
              </a:rPr>
            </a:br>
            <a:endParaRPr sz="1900" dirty="0">
              <a:solidFill>
                <a:srgbClr val="000000"/>
              </a:solidFill>
              <a:latin typeface="Times New Roman" panose="02020603050405020304" pitchFamily="18" charset="0"/>
              <a:cs typeface="Times New Roman" panose="02020603050405020304" pitchFamily="18" charset="0"/>
            </a:endParaRPr>
          </a:p>
        </p:txBody>
      </p:sp>
      <p:pic>
        <p:nvPicPr>
          <p:cNvPr id="1026" name="Picture 2" descr="What is the Metaverse? | TechFinitive">
            <a:extLst>
              <a:ext uri="{FF2B5EF4-FFF2-40B4-BE49-F238E27FC236}">
                <a16:creationId xmlns:a16="http://schemas.microsoft.com/office/drawing/2014/main" id="{1433EB3F-71A9-EFB3-96C6-A04CCD50AA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5510" y="2818977"/>
            <a:ext cx="3180522" cy="178904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093B154-B457-3720-CE0B-9ED834FB50A0}"/>
              </a:ext>
            </a:extLst>
          </p:cNvPr>
          <p:cNvSpPr txBox="1"/>
          <p:nvPr/>
        </p:nvSpPr>
        <p:spPr>
          <a:xfrm>
            <a:off x="5107259" y="4854498"/>
            <a:ext cx="4036741" cy="230832"/>
          </a:xfrm>
          <a:prstGeom prst="rect">
            <a:avLst/>
          </a:prstGeom>
          <a:noFill/>
        </p:spPr>
        <p:txBody>
          <a:bodyPr wrap="square" rtlCol="0">
            <a:spAutoFit/>
          </a:bodyPr>
          <a:lstStyle/>
          <a:p>
            <a:r>
              <a:rPr lang="en-US" sz="900" dirty="0">
                <a:latin typeface="Times New Roman" panose="02020603050405020304" pitchFamily="18" charset="0"/>
                <a:cs typeface="Times New Roman" panose="02020603050405020304" pitchFamily="18" charset="0"/>
              </a:rPr>
              <a:t>Figure Source - </a:t>
            </a:r>
            <a:r>
              <a:rPr lang="en-US" sz="900" dirty="0">
                <a:latin typeface="Times New Roman" panose="02020603050405020304" pitchFamily="18" charset="0"/>
                <a:cs typeface="Times New Roman" panose="02020603050405020304" pitchFamily="18" charset="0"/>
                <a:hlinkClick r:id="rId4"/>
              </a:rPr>
              <a:t>https://</a:t>
            </a:r>
            <a:r>
              <a:rPr lang="en-US" sz="900" dirty="0" err="1">
                <a:latin typeface="Times New Roman" panose="02020603050405020304" pitchFamily="18" charset="0"/>
                <a:cs typeface="Times New Roman" panose="02020603050405020304" pitchFamily="18" charset="0"/>
                <a:hlinkClick r:id="rId4"/>
              </a:rPr>
              <a:t>www.techfinitive.com</a:t>
            </a:r>
            <a:r>
              <a:rPr lang="en-US" sz="900" dirty="0">
                <a:latin typeface="Times New Roman" panose="02020603050405020304" pitchFamily="18" charset="0"/>
                <a:cs typeface="Times New Roman" panose="02020603050405020304" pitchFamily="18" charset="0"/>
                <a:hlinkClick r:id="rId4"/>
              </a:rPr>
              <a:t>/explainers/what-is-the-metaverse/</a:t>
            </a:r>
            <a:endParaRPr lang="en-US" sz="9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title" idx="4294967295"/>
          </p:nvPr>
        </p:nvSpPr>
        <p:spPr>
          <a:xfrm>
            <a:off x="2025753" y="118512"/>
            <a:ext cx="5221200" cy="5370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97222"/>
              <a:buNone/>
            </a:pPr>
            <a:r>
              <a:rPr lang="en-US" sz="3200" b="1">
                <a:solidFill>
                  <a:schemeClr val="dk1"/>
                </a:solidFill>
              </a:rPr>
              <a:t>Literature Survey</a:t>
            </a:r>
            <a:endParaRPr/>
          </a:p>
        </p:txBody>
      </p:sp>
      <p:sp>
        <p:nvSpPr>
          <p:cNvPr id="3" name="TextBox 2">
            <a:extLst>
              <a:ext uri="{FF2B5EF4-FFF2-40B4-BE49-F238E27FC236}">
                <a16:creationId xmlns:a16="http://schemas.microsoft.com/office/drawing/2014/main" id="{C7BE9ADC-46CD-ACB1-B400-A49F29B84408}"/>
              </a:ext>
            </a:extLst>
          </p:cNvPr>
          <p:cNvSpPr txBox="1"/>
          <p:nvPr/>
        </p:nvSpPr>
        <p:spPr>
          <a:xfrm>
            <a:off x="278295" y="983332"/>
            <a:ext cx="8468139" cy="4185761"/>
          </a:xfrm>
          <a:prstGeom prst="rect">
            <a:avLst/>
          </a:prstGeom>
          <a:noFill/>
        </p:spPr>
        <p:txBody>
          <a:bodyPr wrap="square">
            <a:spAutoFit/>
          </a:bodyPr>
          <a:lstStyle/>
          <a:p>
            <a:pPr algn="just"/>
            <a:r>
              <a:rPr lang="en-IN" b="1" dirty="0">
                <a:latin typeface="Times New Roman" panose="02020603050405020304" pitchFamily="18" charset="0"/>
                <a:cs typeface="Times New Roman" panose="02020603050405020304" pitchFamily="18" charset="0"/>
              </a:rPr>
              <a:t>The Use of Virtual Reality in Higher Education </a:t>
            </a:r>
            <a:r>
              <a:rPr lang="en-IN" dirty="0">
                <a:latin typeface="Times New Roman" panose="02020603050405020304" pitchFamily="18" charset="0"/>
                <a:cs typeface="Times New Roman" panose="02020603050405020304" pitchFamily="18" charset="0"/>
              </a:rPr>
              <a:t>by M. Johnson et al. explains how the concept of Virtual Reality (VR) can enhance higher education through features such as realism and interactivity. It also explains how VR can resolve institutional, market, and individual needs and how it stands to revolutionize education reform through innovation. Thus, the authors hold the view that higher education institutions should integrate VR to improve approaches to implementing teaching techniques and mitigate the current drawbacks regarding traditional educational methods. These risks include privacy concerns and addictive </a:t>
            </a:r>
            <a:r>
              <a:rPr lang="en-IN" dirty="0" err="1">
                <a:latin typeface="Times New Roman" panose="02020603050405020304" pitchFamily="18" charset="0"/>
                <a:cs typeface="Times New Roman" panose="02020603050405020304" pitchFamily="18" charset="0"/>
              </a:rPr>
              <a:t>behavior</a:t>
            </a:r>
            <a:r>
              <a:rPr lang="en-IN" dirty="0">
                <a:latin typeface="Times New Roman" panose="02020603050405020304" pitchFamily="18" charset="0"/>
                <a:cs typeface="Times New Roman" panose="02020603050405020304" pitchFamily="18" charset="0"/>
              </a:rPr>
              <a:t>, and the paper includes recommendations on how they could be prevented. In general, it implies that the incorporation of VR in higher education could greatly enhance institutions' focus on higher-quality development [1</a:t>
            </a:r>
            <a:r>
              <a:rPr lang="en-IN" dirty="0" smtClean="0">
                <a:latin typeface="Times New Roman" panose="02020603050405020304" pitchFamily="18" charset="0"/>
                <a:cs typeface="Times New Roman" panose="02020603050405020304" pitchFamily="18" charset="0"/>
              </a:rPr>
              <a:t>].</a:t>
            </a:r>
          </a:p>
          <a:p>
            <a:pPr algn="just"/>
            <a:endParaRPr lang="en-IN" kern="18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r>
              <a:rPr lang="en-IN" b="1" dirty="0">
                <a:latin typeface="Times New Roman" panose="02020603050405020304" pitchFamily="18" charset="0"/>
                <a:cs typeface="Times New Roman" panose="02020603050405020304" pitchFamily="18" charset="0"/>
              </a:rPr>
              <a:t>The Use of VR in Training Medical Professionals</a:t>
            </a:r>
            <a:r>
              <a:rPr lang="en-IN" dirty="0">
                <a:latin typeface="Times New Roman" panose="02020603050405020304" pitchFamily="18" charset="0"/>
                <a:cs typeface="Times New Roman" panose="02020603050405020304" pitchFamily="18" charset="0"/>
              </a:rPr>
              <a:t>: An Overview by K. Johnson et al. explains how Virtual Reality (VR) can enhance the training of medical professionals through features such as realism and interactivity. It also explains how VR can resolve real-world training challenges, market demands, and individual learning needs, and how it stands to revolutionize medical education reform through innovation. Thus, the authors hold the view that medical training programs should integrate VR to improve approaches to implementing training techniques and mitigate the current drawbacks regarding traditional training methods. These risks include privacy concerns and potential for over-reliance on technology, and the paper includes recommendations on how they could be prevented. In general, it implies that the incorporation of VR in medical training could greatly enhance the focus on higher-quality development in medical education [15].</a:t>
            </a:r>
            <a:r>
              <a:rPr lang="en-IN" dirty="0" smtClean="0">
                <a:effectLst/>
                <a:latin typeface="Times New Roman" panose="02020603050405020304" pitchFamily="18" charset="0"/>
                <a:cs typeface="Times New Roman" panose="02020603050405020304" pitchFamily="18" charset="0"/>
              </a:rPr>
              <a:t> </a:t>
            </a:r>
            <a:endParaRPr lang="en-IN" dirty="0">
              <a:effectLst/>
              <a:latin typeface="Times New Roman" panose="02020603050405020304" pitchFamily="18" charset="0"/>
              <a:cs typeface="Times New Roman" panose="02020603050405020304" pitchFamily="18" charset="0"/>
            </a:endParaRPr>
          </a:p>
          <a:p>
            <a:pPr algn="just"/>
            <a:endParaRPr lang="en-IN" kern="1800"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97881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title" idx="4294967295"/>
          </p:nvPr>
        </p:nvSpPr>
        <p:spPr>
          <a:xfrm>
            <a:off x="2025753" y="118512"/>
            <a:ext cx="5221200" cy="5370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97222"/>
              <a:buNone/>
            </a:pPr>
            <a:r>
              <a:rPr lang="en-US" sz="3200" b="1" dirty="0">
                <a:solidFill>
                  <a:schemeClr val="dk1"/>
                </a:solidFill>
                <a:latin typeface="Times New Roman" panose="02020603050405020304" pitchFamily="18" charset="0"/>
                <a:cs typeface="Times New Roman" panose="02020603050405020304" pitchFamily="18" charset="0"/>
              </a:rPr>
              <a:t>Literature Survey</a:t>
            </a:r>
            <a:endParaRPr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7BE9ADC-46CD-ACB1-B400-A49F29B84408}"/>
              </a:ext>
            </a:extLst>
          </p:cNvPr>
          <p:cNvSpPr txBox="1"/>
          <p:nvPr/>
        </p:nvSpPr>
        <p:spPr>
          <a:xfrm>
            <a:off x="278295" y="983332"/>
            <a:ext cx="8468139" cy="4185761"/>
          </a:xfrm>
          <a:prstGeom prst="rect">
            <a:avLst/>
          </a:prstGeom>
          <a:noFill/>
        </p:spPr>
        <p:txBody>
          <a:bodyPr wrap="square">
            <a:spAutoFit/>
          </a:bodyPr>
          <a:lstStyle/>
          <a:p>
            <a:pPr algn="just"/>
            <a:r>
              <a:rPr lang="en-US" b="1" kern="1800" dirty="0">
                <a:latin typeface="Times New Roman" panose="02020603050405020304" pitchFamily="18" charset="0"/>
                <a:ea typeface="Times New Roman" panose="02020603050405020304" pitchFamily="18" charset="0"/>
              </a:rPr>
              <a:t>Virtual Reality in Engineering Education</a:t>
            </a:r>
            <a:r>
              <a:rPr lang="en-US" kern="1800" dirty="0">
                <a:latin typeface="Times New Roman" panose="02020603050405020304" pitchFamily="18" charset="0"/>
                <a:ea typeface="Times New Roman" panose="02020603050405020304" pitchFamily="18" charset="0"/>
              </a:rPr>
              <a:t>: A Comprehensive Review by P. Turner et al. explains how Virtual Reality (VR) can enhance engineering education through features such as realism and interactivity. It also explains how VR can resolve real-world engineering challenges, market demands, and individual learning needs, and how it stands to revolutionize engineering education reform through innovation. Thus, the authors hold the view that engineering education programs should integrate VR to improve approaches to implementing teaching techniques and mitigate the current drawbacks regarding traditional engineering education methods. These risks include privacy concerns and the potential for addictive behavior, and the paper includes recommendations on how they could be prevented. In general, it implies that the incorporation of VR in engineering education could greatly enhance the focus on higher-quality development in engineering education [20].</a:t>
            </a:r>
            <a:endParaRPr lang="en-IN" sz="1400" kern="1800" dirty="0">
              <a:effectLst/>
              <a:latin typeface="Times New Roman" panose="02020603050405020304" pitchFamily="18" charset="0"/>
              <a:ea typeface="Times New Roman" panose="02020603050405020304" pitchFamily="18" charset="0"/>
            </a:endParaRPr>
          </a:p>
          <a:p>
            <a:pPr algn="just"/>
            <a:endParaRPr lang="en-IN" kern="1800" dirty="0">
              <a:latin typeface="Times New Roman" panose="02020603050405020304" pitchFamily="18" charset="0"/>
              <a:ea typeface="Times New Roman" panose="02020603050405020304" pitchFamily="18" charset="0"/>
            </a:endParaRPr>
          </a:p>
          <a:p>
            <a:pPr algn="just"/>
            <a:r>
              <a:rPr lang="en-US" b="1" kern="1800" dirty="0">
                <a:latin typeface="Times New Roman" panose="02020603050405020304" pitchFamily="18" charset="0"/>
                <a:ea typeface="Times New Roman" panose="02020603050405020304" pitchFamily="18" charset="0"/>
              </a:rPr>
              <a:t>Virtual Reality as an Educational Tool: </a:t>
            </a:r>
            <a:r>
              <a:rPr lang="en-US" kern="1800" dirty="0">
                <a:latin typeface="Times New Roman" panose="02020603050405020304" pitchFamily="18" charset="0"/>
                <a:ea typeface="Times New Roman" panose="02020603050405020304" pitchFamily="18" charset="0"/>
              </a:rPr>
              <a:t>A Review of Current Applications" by K. Davis et al. explains how Virtual Reality (VR) can enhance education through features such as realism and interactivity. It also explains how VR can resolve institutional, market, and individual learning needs and how it stands to revolutionize education reform through innovation. Thus, the authors hold the view that educational institutions should integrate VR to improve approaches to implementing teaching techniques and mitigate the current drawbacks regarding traditional educational methods. These risks include privacy concerns and the potential for addictive behavior, and the paper includes recommendations on how they could be prevented. In general, it implies that the incorporation of VR in education could greatly enhance institutions' focus on higher-quality development </a:t>
            </a:r>
            <a:r>
              <a:rPr lang="en-US" kern="1800" dirty="0" smtClean="0">
                <a:latin typeface="Times New Roman" panose="02020603050405020304" pitchFamily="18" charset="0"/>
                <a:ea typeface="Times New Roman" panose="02020603050405020304" pitchFamily="18" charset="0"/>
              </a:rPr>
              <a:t>[23].</a:t>
            </a:r>
            <a:r>
              <a:rPr lang="en-IN" dirty="0" smtClean="0">
                <a:effectLst/>
              </a:rPr>
              <a:t> </a:t>
            </a:r>
            <a:endParaRPr lang="en-IN" kern="1800" dirty="0">
              <a:effectLst/>
              <a:latin typeface="Times New Roman" panose="02020603050405020304" pitchFamily="18" charset="0"/>
              <a:ea typeface="Times New Roman" panose="02020603050405020304" pitchFamily="18" charset="0"/>
            </a:endParaRPr>
          </a:p>
          <a:p>
            <a:pPr algn="just"/>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title" idx="4294967295"/>
          </p:nvPr>
        </p:nvSpPr>
        <p:spPr>
          <a:xfrm>
            <a:off x="2025753" y="118512"/>
            <a:ext cx="5221200" cy="5370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97222"/>
              <a:buNone/>
            </a:pPr>
            <a:r>
              <a:rPr lang="en-US" sz="3200" b="1">
                <a:solidFill>
                  <a:schemeClr val="dk1"/>
                </a:solidFill>
              </a:rPr>
              <a:t>Literature Survey</a:t>
            </a:r>
            <a:endParaRPr/>
          </a:p>
        </p:txBody>
      </p:sp>
      <p:sp>
        <p:nvSpPr>
          <p:cNvPr id="3" name="TextBox 2">
            <a:extLst>
              <a:ext uri="{FF2B5EF4-FFF2-40B4-BE49-F238E27FC236}">
                <a16:creationId xmlns:a16="http://schemas.microsoft.com/office/drawing/2014/main" id="{C7BE9ADC-46CD-ACB1-B400-A49F29B84408}"/>
              </a:ext>
            </a:extLst>
          </p:cNvPr>
          <p:cNvSpPr txBox="1"/>
          <p:nvPr/>
        </p:nvSpPr>
        <p:spPr>
          <a:xfrm>
            <a:off x="278295" y="983332"/>
            <a:ext cx="8468139" cy="4185761"/>
          </a:xfrm>
          <a:prstGeom prst="rect">
            <a:avLst/>
          </a:prstGeom>
          <a:noFill/>
        </p:spPr>
        <p:txBody>
          <a:bodyPr wrap="square">
            <a:spAutoFit/>
          </a:bodyPr>
          <a:lstStyle/>
          <a:p>
            <a:pPr algn="just"/>
            <a:r>
              <a:rPr lang="en-US" b="1" kern="1800" dirty="0">
                <a:latin typeface="Times New Roman" panose="02020603050405020304" pitchFamily="18" charset="0"/>
                <a:ea typeface="Times New Roman" panose="02020603050405020304" pitchFamily="18" charset="0"/>
              </a:rPr>
              <a:t>Virtual Reality and Its Effectiveness in STEM Education</a:t>
            </a:r>
            <a:r>
              <a:rPr lang="en-US" kern="1800" dirty="0">
                <a:latin typeface="Times New Roman" panose="02020603050405020304" pitchFamily="18" charset="0"/>
                <a:ea typeface="Times New Roman" panose="02020603050405020304" pitchFamily="18" charset="0"/>
              </a:rPr>
              <a:t>: A Review by Z. Smith et al. explains how Virtual Reality (VR) can enhance STEM education through features such as realism and interactivity. It also explains how VR can resolve real-world STEM education challenges, market demands, and individual learning needs, and how it stands to revolutionize STEM education reform through innovation. Thus, the authors hold the view that STEM education programs should integrate VR to improve approaches to implementing teaching techniques and mitigate the current drawbacks regarding traditional STEM education methods. These risks include privacy concerns and the potential for addictive behavior, and the paper includes recommendations on how they could be prevented. In general, it implies that the incorporation of VR in STEM education could greatly enhance the focus on higher-quality development in STEM education </a:t>
            </a:r>
            <a:r>
              <a:rPr lang="en-US" kern="1800" dirty="0" smtClean="0">
                <a:latin typeface="Times New Roman" panose="02020603050405020304" pitchFamily="18" charset="0"/>
                <a:ea typeface="Times New Roman" panose="02020603050405020304" pitchFamily="18" charset="0"/>
              </a:rPr>
              <a:t>[</a:t>
            </a:r>
            <a:r>
              <a:rPr lang="en-US" kern="1800" dirty="0" smtClean="0">
                <a:latin typeface="Times New Roman" panose="02020603050405020304" pitchFamily="18" charset="0"/>
                <a:ea typeface="Times New Roman" panose="02020603050405020304" pitchFamily="18" charset="0"/>
              </a:rPr>
              <a:t>21</a:t>
            </a:r>
            <a:r>
              <a:rPr lang="en-US" kern="1800" dirty="0" smtClean="0">
                <a:latin typeface="Times New Roman" panose="02020603050405020304" pitchFamily="18" charset="0"/>
                <a:ea typeface="Times New Roman" panose="02020603050405020304" pitchFamily="18" charset="0"/>
              </a:rPr>
              <a:t>].</a:t>
            </a:r>
            <a:endParaRPr lang="en-IN" sz="1400" kern="1800" dirty="0">
              <a:effectLst/>
              <a:latin typeface="Times New Roman" panose="02020603050405020304" pitchFamily="18" charset="0"/>
              <a:ea typeface="Times New Roman" panose="02020603050405020304" pitchFamily="18" charset="0"/>
            </a:endParaRPr>
          </a:p>
          <a:p>
            <a:pPr algn="just"/>
            <a:endParaRPr lang="en-IN" kern="1800" dirty="0">
              <a:latin typeface="Times New Roman" panose="02020603050405020304" pitchFamily="18" charset="0"/>
              <a:ea typeface="Times New Roman" panose="02020603050405020304" pitchFamily="18" charset="0"/>
            </a:endParaRPr>
          </a:p>
          <a:p>
            <a:pPr algn="just"/>
            <a:r>
              <a:rPr lang="en-US" b="1" kern="1800" dirty="0">
                <a:latin typeface="Times New Roman" panose="02020603050405020304" pitchFamily="18" charset="0"/>
                <a:ea typeface="Times New Roman" panose="02020603050405020304" pitchFamily="18" charset="0"/>
              </a:rPr>
              <a:t>Enhancing Learning through Virtual Reality</a:t>
            </a:r>
            <a:r>
              <a:rPr lang="en-US" kern="1800" dirty="0">
                <a:latin typeface="Times New Roman" panose="02020603050405020304" pitchFamily="18" charset="0"/>
                <a:ea typeface="Times New Roman" panose="02020603050405020304" pitchFamily="18" charset="0"/>
              </a:rPr>
              <a:t>: Evidence from Recent Studies by C. Thomas et al. explains how Virtual Reality (VR) can enhance learning through features such as realism and interactivity. It also explains how VR can resolve institutional, market, and individual learning needs and how it stands to revolutionize education reform through innovation. Thus, the authors hold the view that educational institutions should integrate VR to improve approaches to implementing teaching techniques and mitigate the current drawbacks regarding traditional educational methods. These risks include privacy concerns and potential for addictive behavior, and the paper includes recommendations on how they could be prevented. In general, it implies that the incorporation of VR in education could greatly enhance institutions' focus on higher-quality development </a:t>
            </a:r>
            <a:r>
              <a:rPr lang="en-US" kern="1800" dirty="0" smtClean="0">
                <a:latin typeface="Times New Roman" panose="02020603050405020304" pitchFamily="18" charset="0"/>
                <a:ea typeface="Times New Roman" panose="02020603050405020304" pitchFamily="18" charset="0"/>
              </a:rPr>
              <a:t>[</a:t>
            </a:r>
            <a:r>
              <a:rPr lang="en-US" kern="1800" dirty="0" smtClean="0">
                <a:latin typeface="Times New Roman" panose="02020603050405020304" pitchFamily="18" charset="0"/>
                <a:ea typeface="Times New Roman" panose="02020603050405020304" pitchFamily="18" charset="0"/>
              </a:rPr>
              <a:t>22]</a:t>
            </a:r>
            <a:r>
              <a:rPr lang="en-US" kern="1800" dirty="0" smtClean="0">
                <a:latin typeface="Times New Roman" panose="02020603050405020304" pitchFamily="18" charset="0"/>
                <a:ea typeface="Times New Roman" panose="02020603050405020304" pitchFamily="18" charset="0"/>
              </a:rPr>
              <a:t>.</a:t>
            </a:r>
            <a:r>
              <a:rPr lang="en-IN" dirty="0" smtClean="0">
                <a:effectLst/>
              </a:rPr>
              <a:t> </a:t>
            </a:r>
            <a:endParaRPr lang="en-IN" kern="1800" dirty="0">
              <a:effectLst/>
              <a:latin typeface="Times New Roman" panose="02020603050405020304" pitchFamily="18" charset="0"/>
              <a:ea typeface="Times New Roman" panose="02020603050405020304" pitchFamily="18" charset="0"/>
            </a:endParaRPr>
          </a:p>
          <a:p>
            <a:pPr algn="just"/>
            <a:endParaRPr lang="en-US" dirty="0"/>
          </a:p>
        </p:txBody>
      </p:sp>
    </p:spTree>
    <p:extLst>
      <p:ext uri="{BB962C8B-B14F-4D97-AF65-F5344CB8AC3E}">
        <p14:creationId xmlns:p14="http://schemas.microsoft.com/office/powerpoint/2010/main" val="34663400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8"/>
          <p:cNvSpPr txBox="1">
            <a:spLocks noGrp="1"/>
          </p:cNvSpPr>
          <p:nvPr>
            <p:ph type="title"/>
          </p:nvPr>
        </p:nvSpPr>
        <p:spPr>
          <a:xfrm>
            <a:off x="1583128" y="176646"/>
            <a:ext cx="6922500" cy="617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800"/>
              <a:buNone/>
            </a:pPr>
            <a:r>
              <a:rPr lang="en-US" sz="3600">
                <a:latin typeface="Times New Roman"/>
                <a:ea typeface="Times New Roman"/>
                <a:cs typeface="Times New Roman"/>
                <a:sym typeface="Times New Roman"/>
              </a:rPr>
              <a:t>Summary of the literature survey</a:t>
            </a:r>
            <a:endParaRPr/>
          </a:p>
        </p:txBody>
      </p:sp>
      <p:sp>
        <p:nvSpPr>
          <p:cNvPr id="103" name="Google Shape;103;p18"/>
          <p:cNvSpPr txBox="1"/>
          <p:nvPr/>
        </p:nvSpPr>
        <p:spPr>
          <a:xfrm>
            <a:off x="311700" y="1340662"/>
            <a:ext cx="8520600" cy="3112363"/>
          </a:xfrm>
          <a:prstGeom prst="rect">
            <a:avLst/>
          </a:prstGeom>
          <a:noFill/>
          <a:ln>
            <a:noFill/>
          </a:ln>
        </p:spPr>
        <p:txBody>
          <a:bodyPr spcFirstLastPara="1" wrap="square" lIns="91425" tIns="91425" rIns="91425" bIns="91425" anchor="t" anchorCtr="0">
            <a:normAutofit/>
          </a:bodyPr>
          <a:lstStyle/>
          <a:p>
            <a:pPr marL="114300" marR="0" lvl="0" indent="0" algn="ctr" rtl="0">
              <a:lnSpc>
                <a:spcPct val="115000"/>
              </a:lnSpc>
              <a:spcBef>
                <a:spcPts val="0"/>
              </a:spcBef>
              <a:spcAft>
                <a:spcPts val="0"/>
              </a:spcAft>
              <a:buClr>
                <a:schemeClr val="dk2"/>
              </a:buClr>
              <a:buSzPts val="1800"/>
              <a:buFont typeface="Arial"/>
              <a:buNone/>
            </a:pPr>
            <a:r>
              <a:rPr lang="en-US" sz="1800" b="0" i="0" u="none" strike="noStrike" cap="none">
                <a:solidFill>
                  <a:schemeClr val="dk2"/>
                </a:solidFill>
                <a:latin typeface="Arial"/>
                <a:ea typeface="Arial"/>
                <a:cs typeface="Arial"/>
                <a:sym typeface="Arial"/>
              </a:rPr>
              <a:t> </a:t>
            </a:r>
            <a:endParaRPr sz="1800" b="0" i="0" u="none" strike="noStrike" cap="none">
              <a:solidFill>
                <a:schemeClr val="dk2"/>
              </a:solidFill>
              <a:latin typeface="Arial"/>
              <a:ea typeface="Arial"/>
              <a:cs typeface="Arial"/>
              <a:sym typeface="Arial"/>
            </a:endParaRPr>
          </a:p>
        </p:txBody>
      </p:sp>
      <p:sp>
        <p:nvSpPr>
          <p:cNvPr id="104" name="Google Shape;104;p18"/>
          <p:cNvSpPr txBox="1">
            <a:spLocks noGrp="1"/>
          </p:cNvSpPr>
          <p:nvPr>
            <p:ph type="body" idx="1"/>
          </p:nvPr>
        </p:nvSpPr>
        <p:spPr>
          <a:xfrm>
            <a:off x="311700" y="1046018"/>
            <a:ext cx="8520600" cy="3927764"/>
          </a:xfrm>
          <a:prstGeom prst="rect">
            <a:avLst/>
          </a:prstGeom>
          <a:noFill/>
          <a:ln>
            <a:noFill/>
          </a:ln>
        </p:spPr>
        <p:txBody>
          <a:bodyPr spcFirstLastPara="1" wrap="square" lIns="91425" tIns="91425" rIns="91425" bIns="91425" anchor="t" anchorCtr="0">
            <a:noAutofit/>
          </a:bodyPr>
          <a:lstStyle/>
          <a:p>
            <a:pPr lvl="0" indent="-325755" algn="just">
              <a:buSzPct val="112500"/>
            </a:pPr>
            <a:r>
              <a:rPr lang="en-US" sz="1400" dirty="0">
                <a:solidFill>
                  <a:schemeClr val="dk1"/>
                </a:solidFill>
                <a:latin typeface="Times New Roman" panose="02020603050405020304" pitchFamily="18" charset="0"/>
                <a:cs typeface="Times New Roman" panose="02020603050405020304" pitchFamily="18" charset="0"/>
              </a:rPr>
              <a:t>The literature survey on ‘Transforming Visual Experiences Using Virtual Reality’ highlights a growing interest in enhancing teaching and learning practices using VR </a:t>
            </a:r>
            <a:r>
              <a:rPr lang="en-US" sz="1400" dirty="0" err="1" smtClean="0">
                <a:solidFill>
                  <a:schemeClr val="dk1"/>
                </a:solidFill>
                <a:latin typeface="Times New Roman" panose="02020603050405020304" pitchFamily="18" charset="0"/>
                <a:cs typeface="Times New Roman" panose="02020603050405020304" pitchFamily="18" charset="0"/>
              </a:rPr>
              <a:t>technolog</a:t>
            </a:r>
            <a:endParaRPr lang="en-US" sz="1400" dirty="0" smtClean="0">
              <a:solidFill>
                <a:schemeClr val="dk1"/>
              </a:solidFill>
              <a:latin typeface="Times New Roman" panose="02020603050405020304" pitchFamily="18" charset="0"/>
              <a:cs typeface="Times New Roman" panose="02020603050405020304" pitchFamily="18" charset="0"/>
            </a:endParaRPr>
          </a:p>
          <a:p>
            <a:pPr lvl="0" indent="-325755" algn="just">
              <a:buSzPct val="112500"/>
            </a:pPr>
            <a:endParaRPr lang="en-US" sz="1400" dirty="0">
              <a:solidFill>
                <a:schemeClr val="dk1"/>
              </a:solidFill>
              <a:latin typeface="Times New Roman" panose="02020603050405020304" pitchFamily="18" charset="0"/>
              <a:cs typeface="Times New Roman" panose="02020603050405020304" pitchFamily="18" charset="0"/>
            </a:endParaRPr>
          </a:p>
          <a:p>
            <a:pPr lvl="0" indent="-325755" algn="just">
              <a:buSzPct val="112500"/>
            </a:pPr>
            <a:r>
              <a:rPr lang="en-US" sz="1400" dirty="0">
                <a:solidFill>
                  <a:schemeClr val="dk1"/>
                </a:solidFill>
                <a:latin typeface="Times New Roman" panose="02020603050405020304" pitchFamily="18" charset="0"/>
                <a:cs typeface="Times New Roman" panose="02020603050405020304" pitchFamily="18" charset="0"/>
              </a:rPr>
              <a:t>The research identifies several key themes and observations regarding VR's impact on </a:t>
            </a:r>
            <a:r>
              <a:rPr lang="en-US" sz="1400" dirty="0" smtClean="0">
                <a:solidFill>
                  <a:schemeClr val="dk1"/>
                </a:solidFill>
                <a:latin typeface="Times New Roman" panose="02020603050405020304" pitchFamily="18" charset="0"/>
                <a:cs typeface="Times New Roman" panose="02020603050405020304" pitchFamily="18" charset="0"/>
              </a:rPr>
              <a:t>education</a:t>
            </a:r>
          </a:p>
          <a:p>
            <a:pPr lvl="0" indent="-325755" algn="just">
              <a:buSzPct val="112500"/>
            </a:pPr>
            <a:endParaRPr lang="en-US" sz="1400" dirty="0">
              <a:solidFill>
                <a:schemeClr val="dk1"/>
              </a:solidFill>
              <a:latin typeface="Times New Roman" panose="02020603050405020304" pitchFamily="18" charset="0"/>
              <a:cs typeface="Times New Roman" panose="02020603050405020304" pitchFamily="18" charset="0"/>
            </a:endParaRPr>
          </a:p>
          <a:p>
            <a:pPr lvl="0" indent="-325755" algn="just">
              <a:buSzPct val="112500"/>
            </a:pPr>
            <a:r>
              <a:rPr lang="en-US" sz="1400" dirty="0">
                <a:solidFill>
                  <a:schemeClr val="dk1"/>
                </a:solidFill>
                <a:latin typeface="Times New Roman" panose="02020603050405020304" pitchFamily="18" charset="0"/>
                <a:cs typeface="Times New Roman" panose="02020603050405020304" pitchFamily="18" charset="0"/>
              </a:rPr>
              <a:t>VR, supported by realism and interactivity, is seen as a powerful force for potential change in </a:t>
            </a:r>
            <a:r>
              <a:rPr lang="en-US" sz="1400" dirty="0" smtClean="0">
                <a:solidFill>
                  <a:schemeClr val="dk1"/>
                </a:solidFill>
                <a:latin typeface="Times New Roman" panose="02020603050405020304" pitchFamily="18" charset="0"/>
                <a:cs typeface="Times New Roman" panose="02020603050405020304" pitchFamily="18" charset="0"/>
              </a:rPr>
              <a:t>education</a:t>
            </a:r>
          </a:p>
          <a:p>
            <a:pPr lvl="0" indent="-325755" algn="just">
              <a:buSzPct val="112500"/>
            </a:pPr>
            <a:endParaRPr lang="en-US" sz="1400" dirty="0">
              <a:solidFill>
                <a:schemeClr val="dk1"/>
              </a:solidFill>
              <a:latin typeface="Times New Roman" panose="02020603050405020304" pitchFamily="18" charset="0"/>
              <a:cs typeface="Times New Roman" panose="02020603050405020304" pitchFamily="18" charset="0"/>
            </a:endParaRPr>
          </a:p>
          <a:p>
            <a:pPr lvl="0" indent="-325755" algn="just">
              <a:buSzPct val="112500"/>
            </a:pPr>
            <a:r>
              <a:rPr lang="en-US" sz="1400" dirty="0">
                <a:solidFill>
                  <a:schemeClr val="dk1"/>
                </a:solidFill>
                <a:latin typeface="Times New Roman" panose="02020603050405020304" pitchFamily="18" charset="0"/>
                <a:cs typeface="Times New Roman" panose="02020603050405020304" pitchFamily="18" charset="0"/>
              </a:rPr>
              <a:t>It suggests that learning experiences can be enriched by adding interactivity, realism, and engagement to traditional </a:t>
            </a:r>
            <a:r>
              <a:rPr lang="en-US" sz="1400" dirty="0" smtClean="0">
                <a:solidFill>
                  <a:schemeClr val="dk1"/>
                </a:solidFill>
                <a:latin typeface="Times New Roman" panose="02020603050405020304" pitchFamily="18" charset="0"/>
                <a:cs typeface="Times New Roman" panose="02020603050405020304" pitchFamily="18" charset="0"/>
              </a:rPr>
              <a:t>methods</a:t>
            </a:r>
          </a:p>
          <a:p>
            <a:pPr lvl="0" indent="-325755" algn="just">
              <a:buSzPct val="112500"/>
            </a:pPr>
            <a:endParaRPr lang="en-US" sz="1400" dirty="0">
              <a:solidFill>
                <a:schemeClr val="dk1"/>
              </a:solidFill>
              <a:latin typeface="Times New Roman" panose="02020603050405020304" pitchFamily="18" charset="0"/>
              <a:cs typeface="Times New Roman" panose="02020603050405020304" pitchFamily="18" charset="0"/>
            </a:endParaRPr>
          </a:p>
          <a:p>
            <a:pPr lvl="0" indent="-325755" algn="just">
              <a:buSzPct val="112500"/>
            </a:pPr>
            <a:r>
              <a:rPr lang="en-US" sz="1400" dirty="0">
                <a:solidFill>
                  <a:schemeClr val="dk1"/>
                </a:solidFill>
                <a:latin typeface="Times New Roman" panose="02020603050405020304" pitchFamily="18" charset="0"/>
                <a:cs typeface="Times New Roman" panose="02020603050405020304" pitchFamily="18" charset="0"/>
              </a:rPr>
              <a:t>VR offers greater opportunities for creating built environments for learning compared to traditional </a:t>
            </a:r>
            <a:r>
              <a:rPr lang="en-US" sz="1400" dirty="0" smtClean="0">
                <a:solidFill>
                  <a:schemeClr val="dk1"/>
                </a:solidFill>
                <a:latin typeface="Times New Roman" panose="02020603050405020304" pitchFamily="18" charset="0"/>
                <a:cs typeface="Times New Roman" panose="02020603050405020304" pitchFamily="18" charset="0"/>
              </a:rPr>
              <a:t>methods</a:t>
            </a:r>
          </a:p>
          <a:p>
            <a:pPr lvl="0" indent="-325755" algn="just">
              <a:buSzPct val="112500"/>
            </a:pPr>
            <a:endParaRPr lang="en-US" sz="1400" dirty="0">
              <a:solidFill>
                <a:schemeClr val="dk1"/>
              </a:solidFill>
              <a:latin typeface="Times New Roman" panose="02020603050405020304" pitchFamily="18" charset="0"/>
              <a:cs typeface="Times New Roman" panose="02020603050405020304" pitchFamily="18" charset="0"/>
            </a:endParaRPr>
          </a:p>
          <a:p>
            <a:pPr lvl="0" indent="-325755" algn="just">
              <a:buSzPct val="112500"/>
            </a:pPr>
            <a:r>
              <a:rPr lang="en-US" sz="1400" dirty="0">
                <a:solidFill>
                  <a:schemeClr val="dk1"/>
                </a:solidFill>
                <a:latin typeface="Times New Roman" panose="02020603050405020304" pitchFamily="18" charset="0"/>
                <a:cs typeface="Times New Roman" panose="02020603050405020304" pitchFamily="18" charset="0"/>
              </a:rPr>
              <a:t>VR is being explored across various educational contexts, including vocational training, college or university curricula, and traditional </a:t>
            </a:r>
            <a:r>
              <a:rPr lang="en-US" sz="1400" dirty="0" smtClean="0">
                <a:solidFill>
                  <a:schemeClr val="dk1"/>
                </a:solidFill>
                <a:latin typeface="Times New Roman" panose="02020603050405020304" pitchFamily="18" charset="0"/>
                <a:cs typeface="Times New Roman" panose="02020603050405020304" pitchFamily="18" charset="0"/>
              </a:rPr>
              <a:t>schools</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279033" y="1059179"/>
            <a:ext cx="5327257" cy="4176600"/>
          </a:xfrm>
          <a:prstGeom prst="rect">
            <a:avLst/>
          </a:prstGeom>
          <a:noFill/>
          <a:ln>
            <a:noFill/>
          </a:ln>
        </p:spPr>
        <p:txBody>
          <a:bodyPr spcFirstLastPara="1" wrap="square" lIns="91425" tIns="91425" rIns="91425" bIns="91425" anchor="t" anchorCtr="0">
            <a:normAutofit/>
          </a:bodyPr>
          <a:lstStyle/>
          <a:p>
            <a:pPr marL="171450" lvl="0" indent="-171450" algn="l" rtl="0">
              <a:lnSpc>
                <a:spcPct val="115000"/>
              </a:lnSpc>
              <a:spcBef>
                <a:spcPts val="1200"/>
              </a:spcBef>
              <a:spcAft>
                <a:spcPts val="0"/>
              </a:spcAft>
              <a:buClr>
                <a:schemeClr val="dk1"/>
              </a:buClr>
              <a:buSzPct val="100000"/>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Understanding the </a:t>
            </a:r>
            <a:r>
              <a:rPr lang="en-US" sz="1400" b="1" dirty="0" smtClean="0">
                <a:latin typeface="Times New Roman" panose="02020603050405020304" pitchFamily="18" charset="0"/>
                <a:cs typeface="Times New Roman" panose="02020603050405020304" pitchFamily="18" charset="0"/>
              </a:rPr>
              <a:t>Virtual Reality </a:t>
            </a:r>
            <a:r>
              <a:rPr lang="en-US" sz="1400" b="1" dirty="0">
                <a:latin typeface="Times New Roman" panose="02020603050405020304" pitchFamily="18" charset="0"/>
                <a:cs typeface="Times New Roman" panose="02020603050405020304" pitchFamily="18" charset="0"/>
              </a:rPr>
              <a:t>for Learning</a:t>
            </a:r>
            <a:br>
              <a:rPr lang="en-US" sz="1400" b="1" dirty="0">
                <a:latin typeface="Times New Roman" panose="02020603050405020304" pitchFamily="18" charset="0"/>
                <a:cs typeface="Times New Roman" panose="02020603050405020304" pitchFamily="18" charset="0"/>
              </a:rPr>
            </a:br>
            <a:endParaRPr sz="1400" b="1" dirty="0">
              <a:latin typeface="Times New Roman" panose="02020603050405020304" pitchFamily="18" charset="0"/>
              <a:cs typeface="Times New Roman" panose="02020603050405020304" pitchFamily="18" charset="0"/>
            </a:endParaRPr>
          </a:p>
          <a:p>
            <a:pPr marL="171450" lvl="0" indent="-171450">
              <a:lnSpc>
                <a:spcPct val="115000"/>
              </a:lnSpc>
              <a:spcBef>
                <a:spcPts val="1200"/>
              </a:spcBef>
              <a:buSzPct val="100000"/>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Learning Design and Delivery in the Virtual Reality </a:t>
            </a:r>
            <a:br>
              <a:rPr lang="en-US" sz="1400" b="1" dirty="0">
                <a:latin typeface="Times New Roman" panose="02020603050405020304" pitchFamily="18" charset="0"/>
                <a:cs typeface="Times New Roman" panose="02020603050405020304" pitchFamily="18" charset="0"/>
              </a:rPr>
            </a:br>
            <a:endParaRPr sz="1400" b="1" dirty="0">
              <a:latin typeface="Times New Roman" panose="02020603050405020304" pitchFamily="18" charset="0"/>
              <a:cs typeface="Times New Roman" panose="02020603050405020304" pitchFamily="18" charset="0"/>
            </a:endParaRPr>
          </a:p>
          <a:p>
            <a:pPr marL="171450" lvl="0" indent="-171450" algn="l" rtl="0">
              <a:lnSpc>
                <a:spcPct val="115000"/>
              </a:lnSpc>
              <a:spcBef>
                <a:spcPts val="1200"/>
              </a:spcBef>
              <a:spcAft>
                <a:spcPts val="0"/>
              </a:spcAft>
              <a:buClr>
                <a:schemeClr val="dk1"/>
              </a:buClr>
              <a:buSzPct val="100000"/>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Technical Considerations for Implementation</a:t>
            </a:r>
            <a:br>
              <a:rPr lang="en-US" sz="1400" b="1" dirty="0">
                <a:latin typeface="Times New Roman" panose="02020603050405020304" pitchFamily="18" charset="0"/>
                <a:cs typeface="Times New Roman" panose="02020603050405020304" pitchFamily="18" charset="0"/>
              </a:rPr>
            </a:br>
            <a:endParaRPr sz="1400" b="1" dirty="0">
              <a:latin typeface="Times New Roman" panose="02020603050405020304" pitchFamily="18" charset="0"/>
              <a:cs typeface="Times New Roman" panose="02020603050405020304" pitchFamily="18" charset="0"/>
            </a:endParaRPr>
          </a:p>
          <a:p>
            <a:pPr marL="171450" lvl="0" indent="-171450">
              <a:lnSpc>
                <a:spcPct val="115000"/>
              </a:lnSpc>
              <a:spcBef>
                <a:spcPts val="1200"/>
              </a:spcBef>
              <a:buSzPct val="100000"/>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The Future of Education and Training in the Virtual Reality </a:t>
            </a:r>
            <a:endParaRPr sz="1400" b="1" dirty="0">
              <a:latin typeface="Times New Roman" panose="02020603050405020304" pitchFamily="18" charset="0"/>
              <a:cs typeface="Times New Roman" panose="02020603050405020304" pitchFamily="18" charset="0"/>
            </a:endParaRPr>
          </a:p>
          <a:p>
            <a:pPr marL="0" lvl="0" indent="0" algn="l" rtl="0">
              <a:lnSpc>
                <a:spcPct val="100000"/>
              </a:lnSpc>
              <a:spcBef>
                <a:spcPts val="1200"/>
              </a:spcBef>
              <a:spcAft>
                <a:spcPts val="0"/>
              </a:spcAft>
              <a:buSzPct val="222222"/>
              <a:buNone/>
            </a:pPr>
            <a:endParaRPr sz="1400" dirty="0"/>
          </a:p>
        </p:txBody>
      </p:sp>
      <p:sp>
        <p:nvSpPr>
          <p:cNvPr id="110" name="Google Shape;110;p19"/>
          <p:cNvSpPr/>
          <p:nvPr/>
        </p:nvSpPr>
        <p:spPr>
          <a:xfrm>
            <a:off x="279033" y="2457389"/>
            <a:ext cx="65" cy="442386"/>
          </a:xfrm>
          <a:prstGeom prst="rect">
            <a:avLst/>
          </a:prstGeom>
          <a:solidFill>
            <a:srgbClr val="FFFFFF"/>
          </a:solidFill>
          <a:ln>
            <a:noFill/>
          </a:ln>
        </p:spPr>
        <p:txBody>
          <a:bodyPr spcFirstLastPara="1" wrap="square" lIns="0" tIns="66650" rIns="0" bIns="66650" anchor="ctr" anchorCtr="0">
            <a:noAutofit/>
          </a:bodyPr>
          <a:lstStyle/>
          <a:p>
            <a:pPr marL="0" marR="0" lvl="0" indent="0" algn="l" rtl="0">
              <a:lnSpc>
                <a:spcPct val="100000"/>
              </a:lnSpc>
              <a:spcBef>
                <a:spcPts val="0"/>
              </a:spcBef>
              <a:spcAft>
                <a:spcPts val="0"/>
              </a:spcAft>
              <a:buClr>
                <a:schemeClr val="dk1"/>
              </a:buClr>
              <a:buSzPts val="2000"/>
              <a:buFont typeface="Arial"/>
              <a:buNone/>
            </a:pPr>
            <a:endParaRPr sz="2000" b="0" i="0" u="none" strike="noStrike" cap="none">
              <a:solidFill>
                <a:schemeClr val="dk1"/>
              </a:solidFill>
              <a:latin typeface="Arial"/>
              <a:ea typeface="Arial"/>
              <a:cs typeface="Arial"/>
              <a:sym typeface="Arial"/>
            </a:endParaRPr>
          </a:p>
        </p:txBody>
      </p:sp>
      <p:sp>
        <p:nvSpPr>
          <p:cNvPr id="111" name="Google Shape;111;p19"/>
          <p:cNvSpPr txBox="1"/>
          <p:nvPr/>
        </p:nvSpPr>
        <p:spPr>
          <a:xfrm>
            <a:off x="1439053" y="205536"/>
            <a:ext cx="6105900" cy="639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b="0" i="0" u="none" strike="noStrike" cap="none" dirty="0">
                <a:solidFill>
                  <a:schemeClr val="dk1"/>
                </a:solidFill>
                <a:latin typeface="Times New Roman"/>
                <a:ea typeface="Times New Roman"/>
                <a:cs typeface="Times New Roman"/>
                <a:sym typeface="Times New Roman"/>
              </a:rPr>
              <a:t>Objectives</a:t>
            </a:r>
            <a:r>
              <a:rPr lang="en-US" sz="4000" b="0" i="0" u="none" strike="noStrike" cap="none" dirty="0">
                <a:solidFill>
                  <a:schemeClr val="dk1"/>
                </a:solidFill>
                <a:latin typeface="Times New Roman"/>
                <a:ea typeface="Times New Roman"/>
                <a:cs typeface="Times New Roman"/>
                <a:sym typeface="Times New Roman"/>
              </a:rPr>
              <a:t> </a:t>
            </a:r>
            <a:endParaRPr sz="1400" b="0" i="0" u="none" strike="noStrike" cap="none" dirty="0">
              <a:solidFill>
                <a:srgbClr val="000000"/>
              </a:solidFill>
              <a:latin typeface="Arial"/>
              <a:ea typeface="Arial"/>
              <a:cs typeface="Arial"/>
              <a:sym typeface="Arial"/>
            </a:endParaRPr>
          </a:p>
        </p:txBody>
      </p:sp>
      <p:pic>
        <p:nvPicPr>
          <p:cNvPr id="8194" name="Picture 2" descr="How Will The Metaverse Really Affect Business? | Bernard Marr">
            <a:extLst>
              <a:ext uri="{FF2B5EF4-FFF2-40B4-BE49-F238E27FC236}">
                <a16:creationId xmlns:a16="http://schemas.microsoft.com/office/drawing/2014/main" id="{3FBC6EB5-1A8F-647C-C7D7-6725AB76841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151"/>
          <a:stretch/>
        </p:blipFill>
        <p:spPr bwMode="auto">
          <a:xfrm>
            <a:off x="5296942" y="1271593"/>
            <a:ext cx="3703879" cy="237159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D008562-3608-1B3D-F73B-DBE86F61D7CE}"/>
              </a:ext>
            </a:extLst>
          </p:cNvPr>
          <p:cNvSpPr txBox="1"/>
          <p:nvPr/>
        </p:nvSpPr>
        <p:spPr>
          <a:xfrm>
            <a:off x="4957894" y="4912668"/>
            <a:ext cx="4934868" cy="230832"/>
          </a:xfrm>
          <a:prstGeom prst="rect">
            <a:avLst/>
          </a:prstGeom>
          <a:noFill/>
        </p:spPr>
        <p:txBody>
          <a:bodyPr wrap="square" rtlCol="0">
            <a:spAutoFit/>
          </a:bodyPr>
          <a:lstStyle/>
          <a:p>
            <a:r>
              <a:rPr lang="en-US" sz="900" dirty="0">
                <a:latin typeface="Times New Roman" panose="02020603050405020304" pitchFamily="18" charset="0"/>
                <a:cs typeface="Times New Roman" panose="02020603050405020304" pitchFamily="18" charset="0"/>
              </a:rPr>
              <a:t>Figure Source - </a:t>
            </a:r>
            <a:r>
              <a:rPr lang="en-US" sz="900" dirty="0">
                <a:latin typeface="Times New Roman" panose="02020603050405020304" pitchFamily="18" charset="0"/>
                <a:cs typeface="Times New Roman" panose="02020603050405020304" pitchFamily="18" charset="0"/>
                <a:hlinkClick r:id="rId4"/>
              </a:rPr>
              <a:t>https://</a:t>
            </a:r>
            <a:r>
              <a:rPr lang="en-US" sz="900" dirty="0" err="1">
                <a:latin typeface="Times New Roman" panose="02020603050405020304" pitchFamily="18" charset="0"/>
                <a:cs typeface="Times New Roman" panose="02020603050405020304" pitchFamily="18" charset="0"/>
                <a:hlinkClick r:id="rId4"/>
              </a:rPr>
              <a:t>bernardmarr.com</a:t>
            </a:r>
            <a:r>
              <a:rPr lang="en-US" sz="900" dirty="0">
                <a:latin typeface="Times New Roman" panose="02020603050405020304" pitchFamily="18" charset="0"/>
                <a:cs typeface="Times New Roman" panose="02020603050405020304" pitchFamily="18" charset="0"/>
                <a:hlinkClick r:id="rId4"/>
              </a:rPr>
              <a:t>/how-will-the-metaverse-really-affect-business/</a:t>
            </a:r>
            <a:endParaRPr lang="en-US" sz="9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1"/>
          <p:cNvSpPr txBox="1"/>
          <p:nvPr/>
        </p:nvSpPr>
        <p:spPr>
          <a:xfrm>
            <a:off x="112524" y="1548200"/>
            <a:ext cx="8520600" cy="3364468"/>
          </a:xfrm>
          <a:prstGeom prst="rect">
            <a:avLst/>
          </a:prstGeom>
          <a:noFill/>
          <a:ln>
            <a:noFill/>
          </a:ln>
        </p:spPr>
        <p:txBody>
          <a:bodyPr spcFirstLastPara="1" wrap="square" lIns="91425" tIns="91425" rIns="91425" bIns="91425" anchor="t" anchorCtr="0">
            <a:normAutofit/>
          </a:bodyPr>
          <a:lstStyle/>
          <a:p>
            <a:pPr marL="457200" lvl="0" indent="-342900">
              <a:lnSpc>
                <a:spcPct val="115000"/>
              </a:lnSpc>
              <a:buClr>
                <a:srgbClr val="595959"/>
              </a:buClr>
              <a:buSzPts val="1800"/>
              <a:buChar char="●"/>
            </a:pPr>
            <a:r>
              <a:rPr lang="en-US" b="1" dirty="0">
                <a:latin typeface="Times New Roman" panose="02020603050405020304" pitchFamily="18" charset="0"/>
                <a:ea typeface="Times New Roman"/>
                <a:cs typeface="Times New Roman" panose="02020603050405020304" pitchFamily="18" charset="0"/>
                <a:sym typeface="Times New Roman"/>
              </a:rPr>
              <a:t>Immersive </a:t>
            </a:r>
            <a:r>
              <a:rPr lang="en-US" b="1" dirty="0" smtClean="0">
                <a:latin typeface="Times New Roman" panose="02020603050405020304" pitchFamily="18" charset="0"/>
                <a:ea typeface="Times New Roman"/>
                <a:cs typeface="Times New Roman" panose="02020603050405020304" pitchFamily="18" charset="0"/>
                <a:sym typeface="Times New Roman"/>
              </a:rPr>
              <a:t>Simulations</a:t>
            </a:r>
          </a:p>
          <a:p>
            <a:pPr marL="114300" lvl="2">
              <a:lnSpc>
                <a:spcPct val="115000"/>
              </a:lnSpc>
              <a:buClr>
                <a:srgbClr val="595959"/>
              </a:buClr>
              <a:buSzPts val="1800"/>
            </a:pPr>
            <a:r>
              <a:rPr lang="en-US" b="1"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r>
              <a:rPr lang="en-US" dirty="0" smtClean="0">
                <a:latin typeface="Times New Roman" panose="02020603050405020304" pitchFamily="18" charset="0"/>
                <a:ea typeface="Times New Roman"/>
                <a:cs typeface="Times New Roman" panose="02020603050405020304" pitchFamily="18" charset="0"/>
                <a:sym typeface="Times New Roman"/>
              </a:rPr>
              <a:t>Medical Training</a:t>
            </a:r>
          </a:p>
          <a:p>
            <a:pPr marL="114300" lvl="2">
              <a:lnSpc>
                <a:spcPct val="115000"/>
              </a:lnSpc>
              <a:buClr>
                <a:srgbClr val="595959"/>
              </a:buClr>
              <a:buSzPts val="1800"/>
            </a:pPr>
            <a:r>
              <a:rPr lang="en-US"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r>
              <a:rPr lang="en-US" dirty="0" smtClean="0">
                <a:solidFill>
                  <a:srgbClr val="000000"/>
                </a:solidFill>
                <a:latin typeface="Times New Roman" panose="02020603050405020304" pitchFamily="18" charset="0"/>
                <a:ea typeface="Times New Roman"/>
                <a:cs typeface="Times New Roman" panose="02020603050405020304" pitchFamily="18" charset="0"/>
                <a:sym typeface="Times New Roman"/>
              </a:rPr>
              <a:t>Flight Training</a:t>
            </a:r>
          </a:p>
          <a:p>
            <a:pPr marL="114300" lvl="2">
              <a:lnSpc>
                <a:spcPct val="115000"/>
              </a:lnSpc>
              <a:buClr>
                <a:srgbClr val="595959"/>
              </a:buClr>
              <a:buSzPts val="1800"/>
            </a:pPr>
            <a:r>
              <a:rPr lang="en-US" dirty="0">
                <a:latin typeface="Times New Roman" panose="02020603050405020304" pitchFamily="18" charset="0"/>
                <a:ea typeface="Times New Roman"/>
                <a:cs typeface="Times New Roman" panose="02020603050405020304" pitchFamily="18" charset="0"/>
                <a:sym typeface="Times New Roman"/>
              </a:rPr>
              <a:t>	</a:t>
            </a:r>
            <a:r>
              <a:rPr lang="en-US" dirty="0" smtClean="0">
                <a:latin typeface="Times New Roman" panose="02020603050405020304" pitchFamily="18" charset="0"/>
                <a:ea typeface="Times New Roman"/>
                <a:cs typeface="Times New Roman" panose="02020603050405020304" pitchFamily="18" charset="0"/>
                <a:sym typeface="Times New Roman"/>
              </a:rPr>
              <a:t>Safety Training</a:t>
            </a:r>
          </a:p>
          <a:p>
            <a:pPr marL="114300" lvl="2">
              <a:lnSpc>
                <a:spcPct val="115000"/>
              </a:lnSpc>
              <a:buClr>
                <a:srgbClr val="595959"/>
              </a:buClr>
              <a:buSzPts val="1800"/>
            </a:pPr>
            <a:endParaRPr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457200" lvl="0" indent="-342900">
              <a:lnSpc>
                <a:spcPct val="115000"/>
              </a:lnSpc>
              <a:buClr>
                <a:srgbClr val="595959"/>
              </a:buClr>
              <a:buSzPts val="1800"/>
              <a:buChar char="●"/>
            </a:pPr>
            <a:r>
              <a:rPr lang="en-US" b="1"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r>
              <a:rPr lang="en-US" b="1" dirty="0">
                <a:latin typeface="Times New Roman" panose="02020603050405020304" pitchFamily="18" charset="0"/>
                <a:ea typeface="Times New Roman"/>
                <a:cs typeface="Times New Roman" panose="02020603050405020304" pitchFamily="18" charset="0"/>
                <a:sym typeface="Times New Roman"/>
              </a:rPr>
              <a:t>Virtual Field </a:t>
            </a:r>
            <a:r>
              <a:rPr lang="en-US" b="1" dirty="0" smtClean="0">
                <a:latin typeface="Times New Roman" panose="02020603050405020304" pitchFamily="18" charset="0"/>
                <a:ea typeface="Times New Roman"/>
                <a:cs typeface="Times New Roman" panose="02020603050405020304" pitchFamily="18" charset="0"/>
                <a:sym typeface="Times New Roman"/>
              </a:rPr>
              <a:t>Trips</a:t>
            </a:r>
          </a:p>
          <a:p>
            <a:pPr marL="114300" lvl="1">
              <a:lnSpc>
                <a:spcPct val="115000"/>
              </a:lnSpc>
              <a:buClr>
                <a:srgbClr val="595959"/>
              </a:buClr>
              <a:buSzPts val="1800"/>
            </a:pPr>
            <a:r>
              <a:rPr lang="en-US" b="1" dirty="0">
                <a:solidFill>
                  <a:srgbClr val="595959"/>
                </a:solidFill>
                <a:latin typeface="Times New Roman" panose="02020603050405020304" pitchFamily="18" charset="0"/>
                <a:cs typeface="Times New Roman" panose="02020603050405020304" pitchFamily="18" charset="0"/>
                <a:sym typeface="Times New Roman"/>
              </a:rPr>
              <a:t>	</a:t>
            </a:r>
            <a:r>
              <a:rPr lang="en-IN" dirty="0">
                <a:latin typeface="Times New Roman" panose="02020603050405020304" pitchFamily="18" charset="0"/>
                <a:cs typeface="Times New Roman" panose="02020603050405020304" pitchFamily="18" charset="0"/>
              </a:rPr>
              <a:t> Cultural </a:t>
            </a:r>
            <a:r>
              <a:rPr lang="en-IN" dirty="0" smtClean="0">
                <a:latin typeface="Times New Roman" panose="02020603050405020304" pitchFamily="18" charset="0"/>
                <a:cs typeface="Times New Roman" panose="02020603050405020304" pitchFamily="18" charset="0"/>
              </a:rPr>
              <a:t>Exploration</a:t>
            </a:r>
          </a:p>
          <a:p>
            <a:pPr marL="114300" lvl="1">
              <a:lnSpc>
                <a:spcPct val="115000"/>
              </a:lnSpc>
              <a:buClr>
                <a:srgbClr val="595959"/>
              </a:buClr>
              <a:buSzPts val="1800"/>
            </a:pPr>
            <a:r>
              <a:rPr lang="en-US" dirty="0">
                <a:solidFill>
                  <a:srgbClr val="595959"/>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Scientific Exploration</a:t>
            </a:r>
            <a:endParaRPr dirty="0">
              <a:solidFill>
                <a:srgbClr val="595959"/>
              </a:solidFill>
              <a:latin typeface="Times New Roman" panose="02020603050405020304" pitchFamily="18" charset="0"/>
              <a:cs typeface="Times New Roman" panose="02020603050405020304" pitchFamily="18" charset="0"/>
            </a:endParaRPr>
          </a:p>
          <a:p>
            <a:pPr marL="457200" lvl="0" indent="-228600" algn="l" rtl="0">
              <a:lnSpc>
                <a:spcPct val="115000"/>
              </a:lnSpc>
              <a:spcBef>
                <a:spcPts val="0"/>
              </a:spcBef>
              <a:spcAft>
                <a:spcPts val="0"/>
              </a:spcAft>
              <a:buNone/>
            </a:pPr>
            <a:endParaRPr b="1"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457200" lvl="0" indent="-342900">
              <a:lnSpc>
                <a:spcPct val="115000"/>
              </a:lnSpc>
              <a:buClr>
                <a:srgbClr val="595959"/>
              </a:buClr>
              <a:buSzPts val="1800"/>
              <a:buChar char="●"/>
            </a:pPr>
            <a:r>
              <a:rPr lang="en-US" b="1" dirty="0">
                <a:latin typeface="Times New Roman" panose="02020603050405020304" pitchFamily="18" charset="0"/>
                <a:ea typeface="Times New Roman"/>
                <a:cs typeface="Times New Roman" panose="02020603050405020304" pitchFamily="18" charset="0"/>
                <a:sym typeface="Times New Roman"/>
              </a:rPr>
              <a:t>Gamified </a:t>
            </a:r>
            <a:r>
              <a:rPr lang="en-US" b="1" dirty="0" smtClean="0">
                <a:latin typeface="Times New Roman" panose="02020603050405020304" pitchFamily="18" charset="0"/>
                <a:ea typeface="Times New Roman"/>
                <a:cs typeface="Times New Roman" panose="02020603050405020304" pitchFamily="18" charset="0"/>
                <a:sym typeface="Times New Roman"/>
              </a:rPr>
              <a:t>Learning</a:t>
            </a:r>
          </a:p>
          <a:p>
            <a:pPr marL="114300" lvl="0">
              <a:lnSpc>
                <a:spcPct val="115000"/>
              </a:lnSpc>
              <a:buClr>
                <a:srgbClr val="595959"/>
              </a:buClr>
              <a:buSzPts val="1800"/>
            </a:pPr>
            <a:r>
              <a:rPr lang="en-US" b="1" dirty="0">
                <a:solidFill>
                  <a:srgbClr val="595959"/>
                </a:solidFill>
                <a:latin typeface="Times New Roman" panose="02020603050405020304" pitchFamily="18" charset="0"/>
                <a:cs typeface="Times New Roman" panose="02020603050405020304" pitchFamily="18" charset="0"/>
                <a:sym typeface="Times New Roman"/>
              </a:rPr>
              <a:t>	</a:t>
            </a:r>
            <a:r>
              <a:rPr lang="en-IN" dirty="0">
                <a:latin typeface="Times New Roman" panose="02020603050405020304" pitchFamily="18" charset="0"/>
                <a:cs typeface="Times New Roman" panose="02020603050405020304" pitchFamily="18" charset="0"/>
              </a:rPr>
              <a:t> Educational </a:t>
            </a:r>
            <a:r>
              <a:rPr lang="en-IN" dirty="0" smtClean="0">
                <a:latin typeface="Times New Roman" panose="02020603050405020304" pitchFamily="18" charset="0"/>
                <a:cs typeface="Times New Roman" panose="02020603050405020304" pitchFamily="18" charset="0"/>
              </a:rPr>
              <a:t>Games</a:t>
            </a:r>
          </a:p>
          <a:p>
            <a:pPr marL="114300" lvl="0">
              <a:lnSpc>
                <a:spcPct val="115000"/>
              </a:lnSpc>
              <a:buClr>
                <a:srgbClr val="595959"/>
              </a:buClr>
              <a:buSzPts val="1800"/>
            </a:pPr>
            <a:r>
              <a:rPr lang="en-US" dirty="0">
                <a:solidFill>
                  <a:srgbClr val="595959"/>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Problem-Solving Challenges</a:t>
            </a:r>
            <a:endParaRPr dirty="0">
              <a:solidFill>
                <a:srgbClr val="595959"/>
              </a:solidFill>
              <a:latin typeface="Times New Roman" panose="02020603050405020304" pitchFamily="18" charset="0"/>
              <a:cs typeface="Times New Roman" panose="02020603050405020304" pitchFamily="18" charset="0"/>
            </a:endParaRPr>
          </a:p>
          <a:p>
            <a:pPr marL="457200" lvl="0" indent="-228600" algn="l" rtl="0">
              <a:lnSpc>
                <a:spcPct val="115000"/>
              </a:lnSpc>
              <a:spcBef>
                <a:spcPts val="0"/>
              </a:spcBef>
              <a:spcAft>
                <a:spcPts val="0"/>
              </a:spcAft>
              <a:buNone/>
            </a:pPr>
            <a:endParaRPr dirty="0">
              <a:solidFill>
                <a:srgbClr val="000000"/>
              </a:solidFill>
              <a:latin typeface="Times New Roman" panose="02020603050405020304" pitchFamily="18" charset="0"/>
              <a:cs typeface="Times New Roman" panose="02020603050405020304" pitchFamily="18" charset="0"/>
            </a:endParaRPr>
          </a:p>
        </p:txBody>
      </p:sp>
      <p:sp>
        <p:nvSpPr>
          <p:cNvPr id="61" name="Google Shape;61;p11"/>
          <p:cNvSpPr txBox="1"/>
          <p:nvPr/>
        </p:nvSpPr>
        <p:spPr>
          <a:xfrm>
            <a:off x="311700" y="975500"/>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solidFill>
                  <a:schemeClr val="tx1"/>
                </a:solidFill>
                <a:latin typeface="Times New Roman" panose="02020603050405020304" pitchFamily="18" charset="0"/>
                <a:cs typeface="Times New Roman" panose="02020603050405020304" pitchFamily="18" charset="0"/>
              </a:rPr>
              <a:t>Types of Learning Experiences with </a:t>
            </a:r>
            <a:r>
              <a:rPr lang="en-US" sz="2400" dirty="0" smtClean="0">
                <a:solidFill>
                  <a:schemeClr val="tx1"/>
                </a:solidFill>
                <a:latin typeface="Times New Roman" panose="02020603050405020304" pitchFamily="18" charset="0"/>
                <a:cs typeface="Times New Roman" panose="02020603050405020304" pitchFamily="18" charset="0"/>
              </a:rPr>
              <a:t>Virtual Reality</a:t>
            </a:r>
            <a:r>
              <a:rPr lang="en-US" sz="2400" dirty="0">
                <a:solidFill>
                  <a:schemeClr val="tx1"/>
                </a:solidFill>
                <a:latin typeface="Times New Roman" panose="02020603050405020304" pitchFamily="18" charset="0"/>
                <a:cs typeface="Times New Roman" panose="02020603050405020304" pitchFamily="18" charset="0"/>
              </a:rPr>
              <a:t/>
            </a:r>
            <a:br>
              <a:rPr lang="en-US" sz="2400" dirty="0">
                <a:solidFill>
                  <a:schemeClr val="tx1"/>
                </a:solidFill>
                <a:latin typeface="Times New Roman" panose="02020603050405020304" pitchFamily="18" charset="0"/>
                <a:cs typeface="Times New Roman" panose="02020603050405020304" pitchFamily="18" charset="0"/>
              </a:rPr>
            </a:br>
            <a:endParaRPr sz="2400" dirty="0">
              <a:solidFill>
                <a:schemeClr val="tx1"/>
              </a:solidFill>
              <a:latin typeface="Times New Roman" panose="02020603050405020304" pitchFamily="18" charset="0"/>
              <a:cs typeface="Times New Roman" panose="02020603050405020304" pitchFamily="18" charset="0"/>
            </a:endParaRPr>
          </a:p>
        </p:txBody>
      </p:sp>
      <p:sp>
        <p:nvSpPr>
          <p:cNvPr id="2" name="Google Shape;54;p10">
            <a:extLst>
              <a:ext uri="{FF2B5EF4-FFF2-40B4-BE49-F238E27FC236}">
                <a16:creationId xmlns:a16="http://schemas.microsoft.com/office/drawing/2014/main" id="{2C8BF613-AFD6-374E-2D74-F14182E73C5E}"/>
              </a:ext>
            </a:extLst>
          </p:cNvPr>
          <p:cNvSpPr txBox="1"/>
          <p:nvPr/>
        </p:nvSpPr>
        <p:spPr>
          <a:xfrm>
            <a:off x="1733385" y="72737"/>
            <a:ext cx="6734754" cy="67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3600" b="0" i="0" u="none" strike="noStrike" cap="none" dirty="0">
                <a:solidFill>
                  <a:srgbClr val="000000"/>
                </a:solidFill>
                <a:latin typeface="Times New Roman"/>
                <a:ea typeface="Times New Roman"/>
                <a:cs typeface="Times New Roman"/>
                <a:sym typeface="Times New Roman"/>
              </a:rPr>
              <a:t>Technological Development</a:t>
            </a:r>
            <a:endParaRPr sz="3600" b="0" i="0" u="none" strike="noStrike" cap="none" dirty="0">
              <a:solidFill>
                <a:srgbClr val="000000"/>
              </a:solidFill>
              <a:latin typeface="Times New Roman"/>
              <a:ea typeface="Times New Roman"/>
              <a:cs typeface="Times New Roman"/>
              <a:sym typeface="Times New Roman"/>
            </a:endParaRPr>
          </a:p>
        </p:txBody>
      </p:sp>
      <p:pic>
        <p:nvPicPr>
          <p:cNvPr id="1028" name="Picture 4" descr="image of Kids wearing VR Headset - Generated with Leonardo AI">
            <a:extLst>
              <a:ext uri="{FF2B5EF4-FFF2-40B4-BE49-F238E27FC236}">
                <a16:creationId xmlns:a16="http://schemas.microsoft.com/office/drawing/2014/main" id="{39720862-8886-8233-A71B-69BD181F66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0196" y="1989085"/>
            <a:ext cx="4572000" cy="192842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3936222-0284-0DD5-4B91-A42497E4C6B3}"/>
              </a:ext>
            </a:extLst>
          </p:cNvPr>
          <p:cNvSpPr txBox="1"/>
          <p:nvPr/>
        </p:nvSpPr>
        <p:spPr>
          <a:xfrm>
            <a:off x="3132499" y="4912668"/>
            <a:ext cx="6412149" cy="230832"/>
          </a:xfrm>
          <a:prstGeom prst="rect">
            <a:avLst/>
          </a:prstGeom>
          <a:noFill/>
        </p:spPr>
        <p:txBody>
          <a:bodyPr wrap="square" rtlCol="0">
            <a:spAutoFit/>
          </a:bodyPr>
          <a:lstStyle/>
          <a:p>
            <a:r>
              <a:rPr lang="en-US" sz="900" dirty="0">
                <a:latin typeface="Times New Roman" panose="02020603050405020304" pitchFamily="18" charset="0"/>
                <a:cs typeface="Times New Roman" panose="02020603050405020304" pitchFamily="18" charset="0"/>
              </a:rPr>
              <a:t>Figure Source - </a:t>
            </a:r>
            <a:r>
              <a:rPr lang="en-US" sz="900" dirty="0">
                <a:latin typeface="Times New Roman" panose="02020603050405020304" pitchFamily="18" charset="0"/>
                <a:cs typeface="Times New Roman" panose="02020603050405020304" pitchFamily="18" charset="0"/>
                <a:hlinkClick r:id="rId4"/>
              </a:rPr>
              <a:t>https://</a:t>
            </a:r>
            <a:r>
              <a:rPr lang="en-US" sz="900" dirty="0" err="1">
                <a:latin typeface="Times New Roman" panose="02020603050405020304" pitchFamily="18" charset="0"/>
                <a:cs typeface="Times New Roman" panose="02020603050405020304" pitchFamily="18" charset="0"/>
                <a:hlinkClick r:id="rId4"/>
              </a:rPr>
              <a:t>www.fxmweb.com</a:t>
            </a:r>
            <a:r>
              <a:rPr lang="en-US" sz="900" dirty="0">
                <a:latin typeface="Times New Roman" panose="02020603050405020304" pitchFamily="18" charset="0"/>
                <a:cs typeface="Times New Roman" panose="02020603050405020304" pitchFamily="18" charset="0"/>
                <a:hlinkClick r:id="rId4"/>
              </a:rPr>
              <a:t>/insights/the-metaverse-in-education-unlocking-immersive-learning-experiences.html</a:t>
            </a:r>
            <a:endParaRPr lang="en-US" sz="9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4454</TotalTime>
  <Words>2691</Words>
  <Application>Microsoft Office PowerPoint</Application>
  <PresentationFormat>On-screen Show (16:9)</PresentationFormat>
  <Paragraphs>231</Paragraphs>
  <Slides>24</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ＭＳ Ｐゴシック</vt:lpstr>
      <vt:lpstr>Arial</vt:lpstr>
      <vt:lpstr>Times New Roman</vt:lpstr>
      <vt:lpstr>Simple Light</vt:lpstr>
      <vt:lpstr>PowerPoint Presentation</vt:lpstr>
      <vt:lpstr>Agenda</vt:lpstr>
      <vt:lpstr>PowerPoint Presentation</vt:lpstr>
      <vt:lpstr>Literature Survey</vt:lpstr>
      <vt:lpstr>Literature Survey</vt:lpstr>
      <vt:lpstr>Literature Survey</vt:lpstr>
      <vt:lpstr>Summary of the literature survey</vt:lpstr>
      <vt:lpstr>Understanding the Virtual Reality for Learning  Learning Design and Delivery in the Virtual Reality   Technical Considerations for Implementation  The Future of Education and Training in the Virtual Reality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Proposed Solution </vt:lpstr>
      <vt:lpstr>Block Diagram </vt:lpstr>
      <vt:lpstr>Future Work</vt:lpstr>
      <vt:lpstr>  </vt:lpstr>
      <vt:lpstr>  </vt:lpstr>
      <vt:lpstr>  </vt:lpstr>
      <vt:lpstr>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36</cp:revision>
  <dcterms:modified xsi:type="dcterms:W3CDTF">2024-08-14T06:20:49Z</dcterms:modified>
</cp:coreProperties>
</file>